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4"/>
  </p:notesMasterIdLst>
  <p:sldIdLst>
    <p:sldId id="390" r:id="rId5"/>
    <p:sldId id="352" r:id="rId6"/>
    <p:sldId id="343" r:id="rId7"/>
    <p:sldId id="353" r:id="rId8"/>
    <p:sldId id="439" r:id="rId9"/>
    <p:sldId id="594" r:id="rId10"/>
    <p:sldId id="595" r:id="rId11"/>
    <p:sldId id="596" r:id="rId12"/>
    <p:sldId id="444" r:id="rId13"/>
    <p:sldId id="445" r:id="rId14"/>
    <p:sldId id="597" r:id="rId15"/>
    <p:sldId id="447" r:id="rId16"/>
    <p:sldId id="448" r:id="rId17"/>
    <p:sldId id="449" r:id="rId18"/>
    <p:sldId id="598" r:id="rId19"/>
    <p:sldId id="451" r:id="rId20"/>
    <p:sldId id="599" r:id="rId21"/>
    <p:sldId id="600" r:id="rId22"/>
    <p:sldId id="454" r:id="rId23"/>
    <p:sldId id="601" r:id="rId24"/>
    <p:sldId id="602" r:id="rId25"/>
    <p:sldId id="457" r:id="rId26"/>
    <p:sldId id="618" r:id="rId27"/>
    <p:sldId id="619" r:id="rId28"/>
    <p:sldId id="620" r:id="rId29"/>
    <p:sldId id="621" r:id="rId30"/>
    <p:sldId id="622" r:id="rId31"/>
    <p:sldId id="623" r:id="rId32"/>
    <p:sldId id="624" r:id="rId33"/>
    <p:sldId id="625" r:id="rId34"/>
    <p:sldId id="626" r:id="rId35"/>
    <p:sldId id="628" r:id="rId36"/>
    <p:sldId id="629" r:id="rId37"/>
    <p:sldId id="630" r:id="rId38"/>
    <p:sldId id="631" r:id="rId39"/>
    <p:sldId id="632" r:id="rId40"/>
    <p:sldId id="633" r:id="rId41"/>
    <p:sldId id="682" r:id="rId42"/>
    <p:sldId id="635" r:id="rId43"/>
    <p:sldId id="683" r:id="rId44"/>
    <p:sldId id="636" r:id="rId45"/>
    <p:sldId id="637" r:id="rId46"/>
    <p:sldId id="638" r:id="rId47"/>
    <p:sldId id="639" r:id="rId48"/>
    <p:sldId id="640" r:id="rId49"/>
    <p:sldId id="641" r:id="rId50"/>
    <p:sldId id="568" r:id="rId51"/>
    <p:sldId id="642" r:id="rId52"/>
    <p:sldId id="643" r:id="rId53"/>
    <p:sldId id="663" r:id="rId54"/>
    <p:sldId id="664" r:id="rId55"/>
    <p:sldId id="665" r:id="rId56"/>
    <p:sldId id="666" r:id="rId57"/>
    <p:sldId id="667" r:id="rId58"/>
    <p:sldId id="668" r:id="rId59"/>
    <p:sldId id="669" r:id="rId60"/>
    <p:sldId id="670" r:id="rId61"/>
    <p:sldId id="671" r:id="rId62"/>
    <p:sldId id="672" r:id="rId63"/>
    <p:sldId id="673" r:id="rId64"/>
    <p:sldId id="674" r:id="rId65"/>
    <p:sldId id="675" r:id="rId66"/>
    <p:sldId id="676" r:id="rId67"/>
    <p:sldId id="677" r:id="rId68"/>
    <p:sldId id="678" r:id="rId69"/>
    <p:sldId id="684" r:id="rId70"/>
    <p:sldId id="679" r:id="rId71"/>
    <p:sldId id="680" r:id="rId72"/>
    <p:sldId id="644" r:id="rId73"/>
    <p:sldId id="645" r:id="rId74"/>
    <p:sldId id="646" r:id="rId75"/>
    <p:sldId id="661" r:id="rId76"/>
    <p:sldId id="647" r:id="rId77"/>
    <p:sldId id="648" r:id="rId78"/>
    <p:sldId id="572" r:id="rId79"/>
    <p:sldId id="649" r:id="rId80"/>
    <p:sldId id="650" r:id="rId81"/>
    <p:sldId id="651" r:id="rId82"/>
    <p:sldId id="653" r:id="rId83"/>
    <p:sldId id="655" r:id="rId84"/>
    <p:sldId id="662" r:id="rId85"/>
    <p:sldId id="656" r:id="rId86"/>
    <p:sldId id="578" r:id="rId87"/>
    <p:sldId id="579" r:id="rId88"/>
    <p:sldId id="580" r:id="rId89"/>
    <p:sldId id="581" r:id="rId90"/>
    <p:sldId id="582" r:id="rId91"/>
    <p:sldId id="657" r:id="rId92"/>
    <p:sldId id="658" r:id="rId93"/>
    <p:sldId id="584" r:id="rId94"/>
    <p:sldId id="585" r:id="rId95"/>
    <p:sldId id="589" r:id="rId96"/>
    <p:sldId id="586" r:id="rId97"/>
    <p:sldId id="527" r:id="rId98"/>
    <p:sldId id="659" r:id="rId99"/>
    <p:sldId id="660" r:id="rId100"/>
    <p:sldId id="590" r:id="rId101"/>
    <p:sldId id="681" r:id="rId102"/>
    <p:sldId id="391"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cu Uysal" initials="BU" lastIdx="8" clrIdx="0">
    <p:extLst>
      <p:ext uri="{19B8F6BF-5375-455C-9EA6-DF929625EA0E}">
        <p15:presenceInfo xmlns:p15="http://schemas.microsoft.com/office/powerpoint/2012/main" userId="Burcu Uysal" providerId="None"/>
      </p:ext>
    </p:extLst>
  </p:cmAuthor>
  <p:cmAuthor id="2" name="Diren Ertekin" initials="DE" lastIdx="4" clrIdx="1">
    <p:extLst>
      <p:ext uri="{19B8F6BF-5375-455C-9EA6-DF929625EA0E}">
        <p15:presenceInfo xmlns:p15="http://schemas.microsoft.com/office/powerpoint/2012/main" userId="S::diren.ertekin@undp.org::5cfa7e18-51e6-41bf-bc67-7dbf0ff439cb" providerId="AD"/>
      </p:ext>
    </p:extLst>
  </p:cmAuthor>
  <p:cmAuthor id="3" name="Merve Elibirlik" initials="ME" lastIdx="1" clrIdx="2">
    <p:extLst>
      <p:ext uri="{19B8F6BF-5375-455C-9EA6-DF929625EA0E}">
        <p15:presenceInfo xmlns:p15="http://schemas.microsoft.com/office/powerpoint/2012/main" userId="S::merve.elibirlik@undp.org::e67224f2-24a1-4b21-9008-cee8c365a5cc" providerId="AD"/>
      </p:ext>
    </p:extLst>
  </p:cmAuthor>
  <p:cmAuthor id="4" name="Ahmet Emre Akman" initials="AEA" lastIdx="116" clrIdx="3">
    <p:extLst>
      <p:ext uri="{19B8F6BF-5375-455C-9EA6-DF929625EA0E}">
        <p15:presenceInfo xmlns:p15="http://schemas.microsoft.com/office/powerpoint/2012/main" userId="S-1-5-21-1210653227-1550178159-501392459-230693" providerId="AD"/>
      </p:ext>
    </p:extLst>
  </p:cmAuthor>
  <p:cmAuthor id="5" name="Baris Uysal" initials="BU" lastIdx="15" clrIdx="4">
    <p:extLst>
      <p:ext uri="{19B8F6BF-5375-455C-9EA6-DF929625EA0E}">
        <p15:presenceInfo xmlns:p15="http://schemas.microsoft.com/office/powerpoint/2012/main" userId="2485bc0a00f7b283" providerId="Windows Live"/>
      </p:ext>
    </p:extLst>
  </p:cmAuthor>
  <p:cmAuthor id="6" name="Seçil Yılmazer" initials="SY" lastIdx="50" clrIdx="5">
    <p:extLst>
      <p:ext uri="{19B8F6BF-5375-455C-9EA6-DF929625EA0E}">
        <p15:presenceInfo xmlns:p15="http://schemas.microsoft.com/office/powerpoint/2012/main" userId="Seçil Yılma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BCEA"/>
    <a:srgbClr val="C9A6E4"/>
    <a:srgbClr val="BA8CDC"/>
    <a:srgbClr val="A366D0"/>
    <a:srgbClr val="E5405D"/>
    <a:srgbClr val="FF99CC"/>
    <a:srgbClr val="FDA4B5"/>
    <a:srgbClr val="F76681"/>
    <a:srgbClr val="022859"/>
    <a:srgbClr val="F26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sorterViewPr>
    <p:cViewPr>
      <p:scale>
        <a:sx n="100" d="100"/>
        <a:sy n="100" d="100"/>
      </p:scale>
      <p:origin x="0" y="-94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openxmlformats.org/officeDocument/2006/relationships/viewProps" Target="viewProps.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theme" Target="theme/theme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tableStyles" Target="tableStyle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microsoft.com/office/2016/11/relationships/changesInfo" Target="changesInfos/changesInfo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ve Elibirlik" userId="e67224f2-24a1-4b21-9008-cee8c365a5cc" providerId="ADAL" clId="{D6868A22-664B-4E18-9FBF-3B9158487897}"/>
    <pc:docChg chg="modSld">
      <pc:chgData name="Merve Elibirlik" userId="e67224f2-24a1-4b21-9008-cee8c365a5cc" providerId="ADAL" clId="{D6868A22-664B-4E18-9FBF-3B9158487897}" dt="2022-03-30T11:11:00.268" v="3" actId="20577"/>
      <pc:docMkLst>
        <pc:docMk/>
      </pc:docMkLst>
      <pc:sldChg chg="modSp mod">
        <pc:chgData name="Merve Elibirlik" userId="e67224f2-24a1-4b21-9008-cee8c365a5cc" providerId="ADAL" clId="{D6868A22-664B-4E18-9FBF-3B9158487897}" dt="2022-03-30T11:11:00.268" v="3" actId="20577"/>
        <pc:sldMkLst>
          <pc:docMk/>
          <pc:sldMk cId="2403415038" sldId="390"/>
        </pc:sldMkLst>
        <pc:spChg chg="mod">
          <ac:chgData name="Merve Elibirlik" userId="e67224f2-24a1-4b21-9008-cee8c365a5cc" providerId="ADAL" clId="{D6868A22-664B-4E18-9FBF-3B9158487897}" dt="2022-03-30T11:11:00.268" v="3" actId="20577"/>
          <ac:spMkLst>
            <pc:docMk/>
            <pc:sldMk cId="2403415038" sldId="390"/>
            <ac:spMk id="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94D805-27A2-4713-A0E2-567A41B50AA0}" type="doc">
      <dgm:prSet loTypeId="urn:microsoft.com/office/officeart/2005/8/layout/funnel1" loCatId="relationship" qsTypeId="urn:microsoft.com/office/officeart/2005/8/quickstyle/simple1" qsCatId="simple" csTypeId="urn:microsoft.com/office/officeart/2005/8/colors/accent2_2" csCatId="accent2" phldr="1"/>
      <dgm:spPr/>
      <dgm:t>
        <a:bodyPr/>
        <a:lstStyle/>
        <a:p>
          <a:endParaRPr lang="en-GB"/>
        </a:p>
      </dgm:t>
    </dgm:pt>
    <dgm:pt modelId="{E6FF6EF8-FD99-4E0A-99A7-1DC8004627F1}">
      <dgm:prSet phldrT="[Text]" custT="1"/>
      <dgm:spPr/>
      <dgm:t>
        <a:bodyPr/>
        <a:lstStyle/>
        <a:p>
          <a:r>
            <a:rPr lang="en-US" sz="1800" b="1" dirty="0">
              <a:latin typeface="Century Gothic" panose="020B0502020202020204" pitchFamily="34" charset="0"/>
            </a:rPr>
            <a:t>EĞİTİM ÇIKTILARI</a:t>
          </a:r>
          <a:endParaRPr lang="en-GB" sz="1800" b="1" dirty="0">
            <a:latin typeface="Century Gothic" panose="020B0502020202020204" pitchFamily="34" charset="0"/>
          </a:endParaRPr>
        </a:p>
      </dgm:t>
    </dgm:pt>
    <dgm:pt modelId="{5805A724-CA23-48ED-A3C7-550C678D3B66}" type="parTrans" cxnId="{D1D73E71-D193-45C2-BFCC-FA82A8F506B3}">
      <dgm:prSet/>
      <dgm:spPr/>
      <dgm:t>
        <a:bodyPr/>
        <a:lstStyle/>
        <a:p>
          <a:endParaRPr lang="en-GB"/>
        </a:p>
      </dgm:t>
    </dgm:pt>
    <dgm:pt modelId="{9A882DAB-59CB-4AAA-B6D3-1157ED7F343A}" type="sibTrans" cxnId="{D1D73E71-D193-45C2-BFCC-FA82A8F506B3}">
      <dgm:prSet/>
      <dgm:spPr/>
      <dgm:t>
        <a:bodyPr/>
        <a:lstStyle/>
        <a:p>
          <a:endParaRPr lang="en-GB"/>
        </a:p>
      </dgm:t>
    </dgm:pt>
    <dgm:pt modelId="{D3193FBD-5BAB-4813-A2B7-D6E43B799CF5}">
      <dgm:prSet phldrT="[Text]" custT="1"/>
      <dgm:spPr/>
      <dgm:t>
        <a:bodyPr/>
        <a:lstStyle/>
        <a:p>
          <a:r>
            <a:rPr lang="en-US" sz="1800" b="1" dirty="0">
              <a:latin typeface="Century Gothic" panose="020B0502020202020204" pitchFamily="34" charset="0"/>
            </a:rPr>
            <a:t>ÖN TEKLİF FORMU</a:t>
          </a:r>
          <a:endParaRPr lang="en-GB" sz="1800" b="1" dirty="0">
            <a:latin typeface="Century Gothic" panose="020B0502020202020204" pitchFamily="34" charset="0"/>
          </a:endParaRPr>
        </a:p>
      </dgm:t>
    </dgm:pt>
    <dgm:pt modelId="{95B6827D-AB52-4538-8413-A7DD097900D5}" type="parTrans" cxnId="{17DCAD1B-C1F4-421C-8CFA-9B2E45A2A5A8}">
      <dgm:prSet/>
      <dgm:spPr/>
      <dgm:t>
        <a:bodyPr/>
        <a:lstStyle/>
        <a:p>
          <a:endParaRPr lang="en-GB"/>
        </a:p>
      </dgm:t>
    </dgm:pt>
    <dgm:pt modelId="{228A0CF0-14D8-4500-BE50-90EE3367BE8C}" type="sibTrans" cxnId="{17DCAD1B-C1F4-421C-8CFA-9B2E45A2A5A8}">
      <dgm:prSet/>
      <dgm:spPr/>
      <dgm:t>
        <a:bodyPr/>
        <a:lstStyle/>
        <a:p>
          <a:endParaRPr lang="en-GB"/>
        </a:p>
      </dgm:t>
    </dgm:pt>
    <dgm:pt modelId="{B8487408-E071-4D7A-BD85-5E8B148CA8BE}">
      <dgm:prSet phldrT="[Text]" custT="1"/>
      <dgm:spPr/>
      <dgm:t>
        <a:bodyPr/>
        <a:lstStyle/>
        <a:p>
          <a:r>
            <a:rPr lang="en-US" sz="2800" b="1" dirty="0">
              <a:latin typeface="Century Gothic" panose="020B0502020202020204" pitchFamily="34" charset="0"/>
            </a:rPr>
            <a:t>TAM BAŞVURU PAKETİ </a:t>
          </a:r>
          <a:endParaRPr lang="en-GB" sz="2800" b="1" dirty="0">
            <a:latin typeface="Century Gothic" panose="020B0502020202020204" pitchFamily="34" charset="0"/>
          </a:endParaRPr>
        </a:p>
      </dgm:t>
    </dgm:pt>
    <dgm:pt modelId="{5EB57949-17BB-49B0-A94F-0076F4420EFD}" type="parTrans" cxnId="{CB586552-6022-4846-9478-721609342FD1}">
      <dgm:prSet/>
      <dgm:spPr/>
      <dgm:t>
        <a:bodyPr/>
        <a:lstStyle/>
        <a:p>
          <a:endParaRPr lang="en-GB"/>
        </a:p>
      </dgm:t>
    </dgm:pt>
    <dgm:pt modelId="{50B12C9C-E317-4E69-A48D-275AECFA4E14}" type="sibTrans" cxnId="{CB586552-6022-4846-9478-721609342FD1}">
      <dgm:prSet/>
      <dgm:spPr/>
      <dgm:t>
        <a:bodyPr/>
        <a:lstStyle/>
        <a:p>
          <a:endParaRPr lang="en-GB"/>
        </a:p>
      </dgm:t>
    </dgm:pt>
    <dgm:pt modelId="{1930D444-9074-4301-8C28-A9A2B04BF9C1}">
      <dgm:prSet phldrT="[Text]"/>
      <dgm:spPr/>
      <dgm:t>
        <a:bodyPr/>
        <a:lstStyle/>
        <a:p>
          <a:endParaRPr lang="en-GB" dirty="0"/>
        </a:p>
      </dgm:t>
    </dgm:pt>
    <dgm:pt modelId="{A629AB0D-A07F-4DC2-86D7-403104DEB7DF}" type="parTrans" cxnId="{8094327E-6C99-47EE-B5C1-9422DDE9A08F}">
      <dgm:prSet/>
      <dgm:spPr/>
      <dgm:t>
        <a:bodyPr/>
        <a:lstStyle/>
        <a:p>
          <a:endParaRPr lang="en-GB"/>
        </a:p>
      </dgm:t>
    </dgm:pt>
    <dgm:pt modelId="{ADBA273C-9031-4A7C-9966-F4253E859793}" type="sibTrans" cxnId="{8094327E-6C99-47EE-B5C1-9422DDE9A08F}">
      <dgm:prSet/>
      <dgm:spPr/>
      <dgm:t>
        <a:bodyPr/>
        <a:lstStyle/>
        <a:p>
          <a:endParaRPr lang="en-GB"/>
        </a:p>
      </dgm:t>
    </dgm:pt>
    <dgm:pt modelId="{BF80AC7C-C88C-47FA-BF36-AEE337483AE4}">
      <dgm:prSet phldrT="[Text]"/>
      <dgm:spPr/>
      <dgm:t>
        <a:bodyPr/>
        <a:lstStyle/>
        <a:p>
          <a:endParaRPr lang="en-GB" b="1" dirty="0"/>
        </a:p>
      </dgm:t>
    </dgm:pt>
    <dgm:pt modelId="{A8198267-F7EC-4E3A-95E5-17C8EBF58362}" type="parTrans" cxnId="{39E67CE0-D0AD-4451-8389-EC58E74AB42C}">
      <dgm:prSet/>
      <dgm:spPr/>
      <dgm:t>
        <a:bodyPr/>
        <a:lstStyle/>
        <a:p>
          <a:endParaRPr lang="en-GB"/>
        </a:p>
      </dgm:t>
    </dgm:pt>
    <dgm:pt modelId="{34950F31-C715-43E2-9DE9-03238F3DD9D5}" type="sibTrans" cxnId="{39E67CE0-D0AD-4451-8389-EC58E74AB42C}">
      <dgm:prSet/>
      <dgm:spPr/>
      <dgm:t>
        <a:bodyPr/>
        <a:lstStyle/>
        <a:p>
          <a:endParaRPr lang="en-GB"/>
        </a:p>
      </dgm:t>
    </dgm:pt>
    <dgm:pt modelId="{6910B2C5-67DD-4597-9E2C-7DFB36997F7C}">
      <dgm:prSet phldrT="[Text]" custT="1"/>
      <dgm:spPr/>
      <dgm:t>
        <a:bodyPr/>
        <a:lstStyle/>
        <a:p>
          <a:r>
            <a:rPr lang="en-US" sz="1600" b="1" dirty="0">
              <a:latin typeface="Century Gothic" panose="020B0502020202020204" pitchFamily="34" charset="0"/>
            </a:rPr>
            <a:t>DETAYLANDIRMA ÇALIŞMALARI</a:t>
          </a:r>
          <a:endParaRPr lang="en-GB" sz="1400" b="1" dirty="0">
            <a:latin typeface="Century Gothic" panose="020B0502020202020204" pitchFamily="34" charset="0"/>
          </a:endParaRPr>
        </a:p>
      </dgm:t>
    </dgm:pt>
    <dgm:pt modelId="{FCFF0E00-0D55-4140-8125-FFF67E895695}" type="parTrans" cxnId="{81A33355-BE4A-4B44-9E74-B4D7CFCF32EA}">
      <dgm:prSet/>
      <dgm:spPr/>
      <dgm:t>
        <a:bodyPr/>
        <a:lstStyle/>
        <a:p>
          <a:endParaRPr lang="en-GB"/>
        </a:p>
      </dgm:t>
    </dgm:pt>
    <dgm:pt modelId="{F8B3E645-783C-43D8-A8B3-062B84A7E261}" type="sibTrans" cxnId="{81A33355-BE4A-4B44-9E74-B4D7CFCF32EA}">
      <dgm:prSet/>
      <dgm:spPr/>
      <dgm:t>
        <a:bodyPr/>
        <a:lstStyle/>
        <a:p>
          <a:endParaRPr lang="en-GB"/>
        </a:p>
      </dgm:t>
    </dgm:pt>
    <dgm:pt modelId="{57A8B013-274E-4F49-9A0F-7EFF74AD49D4}" type="pres">
      <dgm:prSet presAssocID="{1794D805-27A2-4713-A0E2-567A41B50AA0}" presName="Name0" presStyleCnt="0">
        <dgm:presLayoutVars>
          <dgm:chMax val="4"/>
          <dgm:resizeHandles val="exact"/>
        </dgm:presLayoutVars>
      </dgm:prSet>
      <dgm:spPr/>
    </dgm:pt>
    <dgm:pt modelId="{7B36AA7F-E5A6-44B3-B69C-B0BBC743FCF0}" type="pres">
      <dgm:prSet presAssocID="{1794D805-27A2-4713-A0E2-567A41B50AA0}" presName="ellipse" presStyleLbl="trBgShp" presStyleIdx="0" presStyleCnt="1" custLinFactNeighborX="1069" custLinFactNeighborY="-8929"/>
      <dgm:spPr/>
    </dgm:pt>
    <dgm:pt modelId="{8EC633D5-576B-4924-914A-6B40D34C46EA}" type="pres">
      <dgm:prSet presAssocID="{1794D805-27A2-4713-A0E2-567A41B50AA0}" presName="arrow1" presStyleLbl="fgShp" presStyleIdx="0" presStyleCnt="1" custLinFactNeighborX="36714" custLinFactNeighborY="8125"/>
      <dgm:spPr/>
    </dgm:pt>
    <dgm:pt modelId="{DC752236-34E3-4FC0-A619-1B9BCAC568BE}" type="pres">
      <dgm:prSet presAssocID="{1794D805-27A2-4713-A0E2-567A41B50AA0}" presName="rectangle" presStyleLbl="revTx" presStyleIdx="0" presStyleCnt="1" custLinFactNeighborX="6699" custLinFactNeighborY="23594">
        <dgm:presLayoutVars>
          <dgm:bulletEnabled val="1"/>
        </dgm:presLayoutVars>
      </dgm:prSet>
      <dgm:spPr/>
    </dgm:pt>
    <dgm:pt modelId="{FE1EF528-0748-42C6-8591-1B997F49A356}" type="pres">
      <dgm:prSet presAssocID="{D3193FBD-5BAB-4813-A2B7-D6E43B799CF5}" presName="item1" presStyleLbl="node1" presStyleIdx="0" presStyleCnt="3" custScaleX="213429">
        <dgm:presLayoutVars>
          <dgm:bulletEnabled val="1"/>
        </dgm:presLayoutVars>
      </dgm:prSet>
      <dgm:spPr/>
    </dgm:pt>
    <dgm:pt modelId="{085C08EF-3C30-4422-9501-7CB4EA563A00}" type="pres">
      <dgm:prSet presAssocID="{6910B2C5-67DD-4597-9E2C-7DFB36997F7C}" presName="item2" presStyleLbl="node1" presStyleIdx="1" presStyleCnt="3" custScaleX="133334" custLinFactNeighborX="-35159" custLinFactNeighborY="-13333">
        <dgm:presLayoutVars>
          <dgm:bulletEnabled val="1"/>
        </dgm:presLayoutVars>
      </dgm:prSet>
      <dgm:spPr/>
    </dgm:pt>
    <dgm:pt modelId="{AEBD66C6-1114-4212-8A95-ED0914A6C598}" type="pres">
      <dgm:prSet presAssocID="{B8487408-E071-4D7A-BD85-5E8B148CA8BE}" presName="item3" presStyleLbl="node1" presStyleIdx="2" presStyleCnt="3" custScaleX="135311" custLinFactNeighborX="52496" custLinFactNeighborY="10844">
        <dgm:presLayoutVars>
          <dgm:bulletEnabled val="1"/>
        </dgm:presLayoutVars>
      </dgm:prSet>
      <dgm:spPr/>
    </dgm:pt>
    <dgm:pt modelId="{3BEF8676-6F51-4368-8A25-22BBFEB6279F}" type="pres">
      <dgm:prSet presAssocID="{1794D805-27A2-4713-A0E2-567A41B50AA0}" presName="funnel" presStyleLbl="trAlignAcc1" presStyleIdx="0" presStyleCnt="1" custScaleX="171429" custLinFactNeighborX="1199" custLinFactNeighborY="1339"/>
      <dgm:spPr/>
    </dgm:pt>
  </dgm:ptLst>
  <dgm:cxnLst>
    <dgm:cxn modelId="{17DCAD1B-C1F4-421C-8CFA-9B2E45A2A5A8}" srcId="{1794D805-27A2-4713-A0E2-567A41B50AA0}" destId="{D3193FBD-5BAB-4813-A2B7-D6E43B799CF5}" srcOrd="1" destOrd="0" parTransId="{95B6827D-AB52-4538-8413-A7DD097900D5}" sibTransId="{228A0CF0-14D8-4500-BE50-90EE3367BE8C}"/>
    <dgm:cxn modelId="{093A712B-7E9A-430F-AF6F-EB70ECFB7B14}" type="presOf" srcId="{D3193FBD-5BAB-4813-A2B7-D6E43B799CF5}" destId="{085C08EF-3C30-4422-9501-7CB4EA563A00}" srcOrd="0" destOrd="0" presId="urn:microsoft.com/office/officeart/2005/8/layout/funnel1"/>
    <dgm:cxn modelId="{D1D73E71-D193-45C2-BFCC-FA82A8F506B3}" srcId="{1794D805-27A2-4713-A0E2-567A41B50AA0}" destId="{E6FF6EF8-FD99-4E0A-99A7-1DC8004627F1}" srcOrd="0" destOrd="0" parTransId="{5805A724-CA23-48ED-A3C7-550C678D3B66}" sibTransId="{9A882DAB-59CB-4AAA-B6D3-1157ED7F343A}"/>
    <dgm:cxn modelId="{CB586552-6022-4846-9478-721609342FD1}" srcId="{1794D805-27A2-4713-A0E2-567A41B50AA0}" destId="{B8487408-E071-4D7A-BD85-5E8B148CA8BE}" srcOrd="3" destOrd="0" parTransId="{5EB57949-17BB-49B0-A94F-0076F4420EFD}" sibTransId="{50B12C9C-E317-4E69-A48D-275AECFA4E14}"/>
    <dgm:cxn modelId="{81A33355-BE4A-4B44-9E74-B4D7CFCF32EA}" srcId="{1794D805-27A2-4713-A0E2-567A41B50AA0}" destId="{6910B2C5-67DD-4597-9E2C-7DFB36997F7C}" srcOrd="2" destOrd="0" parTransId="{FCFF0E00-0D55-4140-8125-FFF67E895695}" sibTransId="{F8B3E645-783C-43D8-A8B3-062B84A7E261}"/>
    <dgm:cxn modelId="{24CE4075-72D1-48CA-A5CF-6D3AF9B27BDC}" type="presOf" srcId="{1794D805-27A2-4713-A0E2-567A41B50AA0}" destId="{57A8B013-274E-4F49-9A0F-7EFF74AD49D4}" srcOrd="0" destOrd="0" presId="urn:microsoft.com/office/officeart/2005/8/layout/funnel1"/>
    <dgm:cxn modelId="{8094327E-6C99-47EE-B5C1-9422DDE9A08F}" srcId="{1794D805-27A2-4713-A0E2-567A41B50AA0}" destId="{1930D444-9074-4301-8C28-A9A2B04BF9C1}" srcOrd="4" destOrd="0" parTransId="{A629AB0D-A07F-4DC2-86D7-403104DEB7DF}" sibTransId="{ADBA273C-9031-4A7C-9966-F4253E859793}"/>
    <dgm:cxn modelId="{01C02CB7-412D-4459-97E7-F79820D441A2}" type="presOf" srcId="{6910B2C5-67DD-4597-9E2C-7DFB36997F7C}" destId="{FE1EF528-0748-42C6-8591-1B997F49A356}" srcOrd="0" destOrd="0" presId="urn:microsoft.com/office/officeart/2005/8/layout/funnel1"/>
    <dgm:cxn modelId="{C03272CF-B660-449A-9B62-599FFAC9E88C}" type="presOf" srcId="{B8487408-E071-4D7A-BD85-5E8B148CA8BE}" destId="{DC752236-34E3-4FC0-A619-1B9BCAC568BE}" srcOrd="0" destOrd="0" presId="urn:microsoft.com/office/officeart/2005/8/layout/funnel1"/>
    <dgm:cxn modelId="{39E67CE0-D0AD-4451-8389-EC58E74AB42C}" srcId="{1794D805-27A2-4713-A0E2-567A41B50AA0}" destId="{BF80AC7C-C88C-47FA-BF36-AEE337483AE4}" srcOrd="5" destOrd="0" parTransId="{A8198267-F7EC-4E3A-95E5-17C8EBF58362}" sibTransId="{34950F31-C715-43E2-9DE9-03238F3DD9D5}"/>
    <dgm:cxn modelId="{844004EF-3A4B-48B7-8A7B-AD2599B5B07D}" type="presOf" srcId="{E6FF6EF8-FD99-4E0A-99A7-1DC8004627F1}" destId="{AEBD66C6-1114-4212-8A95-ED0914A6C598}" srcOrd="0" destOrd="0" presId="urn:microsoft.com/office/officeart/2005/8/layout/funnel1"/>
    <dgm:cxn modelId="{71658DDC-F879-4EBE-85BC-E155BC49E757}" type="presParOf" srcId="{57A8B013-274E-4F49-9A0F-7EFF74AD49D4}" destId="{7B36AA7F-E5A6-44B3-B69C-B0BBC743FCF0}" srcOrd="0" destOrd="0" presId="urn:microsoft.com/office/officeart/2005/8/layout/funnel1"/>
    <dgm:cxn modelId="{9B3640F5-A46E-42D4-BE6A-1805B3AD5301}" type="presParOf" srcId="{57A8B013-274E-4F49-9A0F-7EFF74AD49D4}" destId="{8EC633D5-576B-4924-914A-6B40D34C46EA}" srcOrd="1" destOrd="0" presId="urn:microsoft.com/office/officeart/2005/8/layout/funnel1"/>
    <dgm:cxn modelId="{D4EE04DE-A5BB-4E23-9096-27A2CFACC007}" type="presParOf" srcId="{57A8B013-274E-4F49-9A0F-7EFF74AD49D4}" destId="{DC752236-34E3-4FC0-A619-1B9BCAC568BE}" srcOrd="2" destOrd="0" presId="urn:microsoft.com/office/officeart/2005/8/layout/funnel1"/>
    <dgm:cxn modelId="{DB95C309-A708-48E3-81C2-EEE66B7328AA}" type="presParOf" srcId="{57A8B013-274E-4F49-9A0F-7EFF74AD49D4}" destId="{FE1EF528-0748-42C6-8591-1B997F49A356}" srcOrd="3" destOrd="0" presId="urn:microsoft.com/office/officeart/2005/8/layout/funnel1"/>
    <dgm:cxn modelId="{5ED75BC4-01AA-4DE2-8A27-B26F25AEA8C0}" type="presParOf" srcId="{57A8B013-274E-4F49-9A0F-7EFF74AD49D4}" destId="{085C08EF-3C30-4422-9501-7CB4EA563A00}" srcOrd="4" destOrd="0" presId="urn:microsoft.com/office/officeart/2005/8/layout/funnel1"/>
    <dgm:cxn modelId="{C1EC8EFB-D8BB-4292-B522-15BA57BAC4E9}" type="presParOf" srcId="{57A8B013-274E-4F49-9A0F-7EFF74AD49D4}" destId="{AEBD66C6-1114-4212-8A95-ED0914A6C598}" srcOrd="5" destOrd="0" presId="urn:microsoft.com/office/officeart/2005/8/layout/funnel1"/>
    <dgm:cxn modelId="{B73C5B01-3C6A-4785-BA8B-409D1D7DC218}" type="presParOf" srcId="{57A8B013-274E-4F49-9A0F-7EFF74AD49D4}" destId="{3BEF8676-6F51-4368-8A25-22BBFEB6279F}"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6AA7F-E5A6-44B3-B69C-B0BBC743FCF0}">
      <dsp:nvSpPr>
        <dsp:cNvPr id="0" name=""/>
        <dsp:cNvSpPr/>
      </dsp:nvSpPr>
      <dsp:spPr>
        <a:xfrm>
          <a:off x="1323879" y="68065"/>
          <a:ext cx="3512445" cy="1219826"/>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C633D5-576B-4924-914A-6B40D34C46EA}">
      <dsp:nvSpPr>
        <dsp:cNvPr id="0" name=""/>
        <dsp:cNvSpPr/>
      </dsp:nvSpPr>
      <dsp:spPr>
        <a:xfrm>
          <a:off x="2957561" y="3199320"/>
          <a:ext cx="680706" cy="435652"/>
        </a:xfrm>
        <a:prstGeom prst="downArrow">
          <a:avLst/>
        </a:prstGeom>
        <a:solidFill>
          <a:schemeClr val="accent2">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752236-34E3-4FC0-A619-1B9BCAC568BE}">
      <dsp:nvSpPr>
        <dsp:cNvPr id="0" name=""/>
        <dsp:cNvSpPr/>
      </dsp:nvSpPr>
      <dsp:spPr>
        <a:xfrm>
          <a:off x="1633186" y="3539674"/>
          <a:ext cx="3267391" cy="816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entury Gothic" panose="020B0502020202020204" pitchFamily="34" charset="0"/>
            </a:rPr>
            <a:t>TAM BAŞVURU PAKETİ </a:t>
          </a:r>
          <a:endParaRPr lang="en-GB" sz="2800" b="1" kern="1200" dirty="0">
            <a:latin typeface="Century Gothic" panose="020B0502020202020204" pitchFamily="34" charset="0"/>
          </a:endParaRPr>
        </a:p>
      </dsp:txBody>
      <dsp:txXfrm>
        <a:off x="1633186" y="3539674"/>
        <a:ext cx="3267391" cy="816847"/>
      </dsp:txXfrm>
    </dsp:sp>
    <dsp:sp modelId="{FE1EF528-0748-42C6-8591-1B997F49A356}">
      <dsp:nvSpPr>
        <dsp:cNvPr id="0" name=""/>
        <dsp:cNvSpPr/>
      </dsp:nvSpPr>
      <dsp:spPr>
        <a:xfrm>
          <a:off x="1868430" y="1491019"/>
          <a:ext cx="2615085" cy="122527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entury Gothic" panose="020B0502020202020204" pitchFamily="34" charset="0"/>
            </a:rPr>
            <a:t>DETAYLANDIRMA ÇALIŞMALARI</a:t>
          </a:r>
          <a:endParaRPr lang="en-GB" sz="1400" b="1" kern="1200" dirty="0">
            <a:latin typeface="Century Gothic" panose="020B0502020202020204" pitchFamily="34" charset="0"/>
          </a:endParaRPr>
        </a:p>
      </dsp:txBody>
      <dsp:txXfrm>
        <a:off x="2251400" y="1670456"/>
        <a:ext cx="1849145" cy="866397"/>
      </dsp:txXfrm>
    </dsp:sp>
    <dsp:sp modelId="{085C08EF-3C30-4422-9501-7CB4EA563A00}">
      <dsp:nvSpPr>
        <dsp:cNvPr id="0" name=""/>
        <dsp:cNvSpPr/>
      </dsp:nvSpPr>
      <dsp:spPr>
        <a:xfrm>
          <a:off x="1051577" y="408428"/>
          <a:ext cx="1633703" cy="122527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entury Gothic" panose="020B0502020202020204" pitchFamily="34" charset="0"/>
            </a:rPr>
            <a:t>ÖN TEKLİF FORMU</a:t>
          </a:r>
          <a:endParaRPr lang="en-GB" sz="1800" b="1" kern="1200" dirty="0">
            <a:latin typeface="Century Gothic" panose="020B0502020202020204" pitchFamily="34" charset="0"/>
          </a:endParaRPr>
        </a:p>
      </dsp:txBody>
      <dsp:txXfrm>
        <a:off x="1290827" y="587865"/>
        <a:ext cx="1155203" cy="866397"/>
      </dsp:txXfrm>
    </dsp:sp>
    <dsp:sp modelId="{AEBD66C6-1114-4212-8A95-ED0914A6C598}">
      <dsp:nvSpPr>
        <dsp:cNvPr id="0" name=""/>
        <dsp:cNvSpPr/>
      </dsp:nvSpPr>
      <dsp:spPr>
        <a:xfrm>
          <a:off x="3365977" y="408418"/>
          <a:ext cx="1657927" cy="122527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entury Gothic" panose="020B0502020202020204" pitchFamily="34" charset="0"/>
            </a:rPr>
            <a:t>EĞİTİM ÇIKTILARI</a:t>
          </a:r>
          <a:endParaRPr lang="en-GB" sz="1800" b="1" kern="1200" dirty="0">
            <a:latin typeface="Century Gothic" panose="020B0502020202020204" pitchFamily="34" charset="0"/>
          </a:endParaRPr>
        </a:p>
      </dsp:txBody>
      <dsp:txXfrm>
        <a:off x="3608775" y="587855"/>
        <a:ext cx="1172331" cy="866397"/>
      </dsp:txXfrm>
    </dsp:sp>
    <dsp:sp modelId="{3BEF8676-6F51-4368-8A25-22BBFEB6279F}">
      <dsp:nvSpPr>
        <dsp:cNvPr id="0" name=""/>
        <dsp:cNvSpPr/>
      </dsp:nvSpPr>
      <dsp:spPr>
        <a:xfrm>
          <a:off x="-219399" y="68061"/>
          <a:ext cx="6534799" cy="3049565"/>
        </a:xfrm>
        <a:prstGeom prst="funnel">
          <a:avLst/>
        </a:prstGeom>
        <a:solidFill>
          <a:schemeClr val="lt1">
            <a:alpha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DDF08-80EA-44B7-82B9-2A76BB063DD4}" type="datetimeFigureOut">
              <a:rPr lang="tr-TR"/>
              <a:t>30.03.2022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5371C-2FAB-4464-98F0-4AFE60D9835D}" type="slidenum">
              <a:rPr lang="tr-TR"/>
              <a:t>‹#›</a:t>
            </a:fld>
            <a:endParaRPr lang="tr-TR"/>
          </a:p>
        </p:txBody>
      </p:sp>
    </p:spTree>
    <p:extLst>
      <p:ext uri="{BB962C8B-B14F-4D97-AF65-F5344CB8AC3E}">
        <p14:creationId xmlns:p14="http://schemas.microsoft.com/office/powerpoint/2010/main" val="426273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14</a:t>
            </a:fld>
            <a:endParaRPr lang="en-US"/>
          </a:p>
        </p:txBody>
      </p:sp>
    </p:spTree>
    <p:extLst>
      <p:ext uri="{BB962C8B-B14F-4D97-AF65-F5344CB8AC3E}">
        <p14:creationId xmlns:p14="http://schemas.microsoft.com/office/powerpoint/2010/main" val="4293881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83</a:t>
            </a:fld>
            <a:endParaRPr lang="en-US"/>
          </a:p>
        </p:txBody>
      </p:sp>
    </p:spTree>
    <p:extLst>
      <p:ext uri="{BB962C8B-B14F-4D97-AF65-F5344CB8AC3E}">
        <p14:creationId xmlns:p14="http://schemas.microsoft.com/office/powerpoint/2010/main" val="53213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84</a:t>
            </a:fld>
            <a:endParaRPr lang="en-US"/>
          </a:p>
        </p:txBody>
      </p:sp>
    </p:spTree>
    <p:extLst>
      <p:ext uri="{BB962C8B-B14F-4D97-AF65-F5344CB8AC3E}">
        <p14:creationId xmlns:p14="http://schemas.microsoft.com/office/powerpoint/2010/main" val="3470929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85</a:t>
            </a:fld>
            <a:endParaRPr lang="en-US"/>
          </a:p>
        </p:txBody>
      </p:sp>
    </p:spTree>
    <p:extLst>
      <p:ext uri="{BB962C8B-B14F-4D97-AF65-F5344CB8AC3E}">
        <p14:creationId xmlns:p14="http://schemas.microsoft.com/office/powerpoint/2010/main" val="1881343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87</a:t>
            </a:fld>
            <a:endParaRPr lang="en-US"/>
          </a:p>
        </p:txBody>
      </p:sp>
    </p:spTree>
    <p:extLst>
      <p:ext uri="{BB962C8B-B14F-4D97-AF65-F5344CB8AC3E}">
        <p14:creationId xmlns:p14="http://schemas.microsoft.com/office/powerpoint/2010/main" val="1584999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90</a:t>
            </a:fld>
            <a:endParaRPr lang="en-US"/>
          </a:p>
        </p:txBody>
      </p:sp>
    </p:spTree>
    <p:extLst>
      <p:ext uri="{BB962C8B-B14F-4D97-AF65-F5344CB8AC3E}">
        <p14:creationId xmlns:p14="http://schemas.microsoft.com/office/powerpoint/2010/main" val="2652391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91</a:t>
            </a:fld>
            <a:endParaRPr lang="en-US"/>
          </a:p>
        </p:txBody>
      </p:sp>
    </p:spTree>
    <p:extLst>
      <p:ext uri="{BB962C8B-B14F-4D97-AF65-F5344CB8AC3E}">
        <p14:creationId xmlns:p14="http://schemas.microsoft.com/office/powerpoint/2010/main" val="1256350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92</a:t>
            </a:fld>
            <a:endParaRPr lang="en-US"/>
          </a:p>
        </p:txBody>
      </p:sp>
    </p:spTree>
    <p:extLst>
      <p:ext uri="{BB962C8B-B14F-4D97-AF65-F5344CB8AC3E}">
        <p14:creationId xmlns:p14="http://schemas.microsoft.com/office/powerpoint/2010/main" val="6775503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93</a:t>
            </a:fld>
            <a:endParaRPr lang="en-US"/>
          </a:p>
        </p:txBody>
      </p:sp>
    </p:spTree>
    <p:extLst>
      <p:ext uri="{BB962C8B-B14F-4D97-AF65-F5344CB8AC3E}">
        <p14:creationId xmlns:p14="http://schemas.microsoft.com/office/powerpoint/2010/main" val="2901724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26</a:t>
            </a:fld>
            <a:endParaRPr lang="en-US"/>
          </a:p>
        </p:txBody>
      </p:sp>
    </p:spTree>
    <p:extLst>
      <p:ext uri="{BB962C8B-B14F-4D97-AF65-F5344CB8AC3E}">
        <p14:creationId xmlns:p14="http://schemas.microsoft.com/office/powerpoint/2010/main" val="4119971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47</a:t>
            </a:fld>
            <a:endParaRPr lang="en-US"/>
          </a:p>
        </p:txBody>
      </p:sp>
    </p:spTree>
    <p:extLst>
      <p:ext uri="{BB962C8B-B14F-4D97-AF65-F5344CB8AC3E}">
        <p14:creationId xmlns:p14="http://schemas.microsoft.com/office/powerpoint/2010/main" val="1789908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50</a:t>
            </a:fld>
            <a:endParaRPr lang="en-US"/>
          </a:p>
        </p:txBody>
      </p:sp>
    </p:spTree>
    <p:extLst>
      <p:ext uri="{BB962C8B-B14F-4D97-AF65-F5344CB8AC3E}">
        <p14:creationId xmlns:p14="http://schemas.microsoft.com/office/powerpoint/2010/main" val="257381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51</a:t>
            </a:fld>
            <a:endParaRPr lang="en-US"/>
          </a:p>
        </p:txBody>
      </p:sp>
    </p:spTree>
    <p:extLst>
      <p:ext uri="{BB962C8B-B14F-4D97-AF65-F5344CB8AC3E}">
        <p14:creationId xmlns:p14="http://schemas.microsoft.com/office/powerpoint/2010/main" val="43644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52</a:t>
            </a:fld>
            <a:endParaRPr lang="en-US"/>
          </a:p>
        </p:txBody>
      </p:sp>
    </p:spTree>
    <p:extLst>
      <p:ext uri="{BB962C8B-B14F-4D97-AF65-F5344CB8AC3E}">
        <p14:creationId xmlns:p14="http://schemas.microsoft.com/office/powerpoint/2010/main" val="2265489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69</a:t>
            </a:fld>
            <a:endParaRPr lang="en-US"/>
          </a:p>
        </p:txBody>
      </p:sp>
    </p:spTree>
    <p:extLst>
      <p:ext uri="{BB962C8B-B14F-4D97-AF65-F5344CB8AC3E}">
        <p14:creationId xmlns:p14="http://schemas.microsoft.com/office/powerpoint/2010/main" val="609093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72</a:t>
            </a:fld>
            <a:endParaRPr lang="en-US"/>
          </a:p>
        </p:txBody>
      </p:sp>
    </p:spTree>
    <p:extLst>
      <p:ext uri="{BB962C8B-B14F-4D97-AF65-F5344CB8AC3E}">
        <p14:creationId xmlns:p14="http://schemas.microsoft.com/office/powerpoint/2010/main" val="1950124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47BEC9-E97D-4DB5-80C2-06D41BF1E74C}" type="slidenum">
              <a:rPr lang="en-US" smtClean="0"/>
              <a:t>75</a:t>
            </a:fld>
            <a:endParaRPr lang="en-US"/>
          </a:p>
        </p:txBody>
      </p:sp>
    </p:spTree>
    <p:extLst>
      <p:ext uri="{BB962C8B-B14F-4D97-AF65-F5344CB8AC3E}">
        <p14:creationId xmlns:p14="http://schemas.microsoft.com/office/powerpoint/2010/main" val="175850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2365874-4822-4C57-8386-72047991F7C7}"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1775959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365874-4822-4C57-8386-72047991F7C7}"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37110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365874-4822-4C57-8386-72047991F7C7}"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282666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365874-4822-4C57-8386-72047991F7C7}"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1260647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2365874-4822-4C57-8386-72047991F7C7}" type="datetimeFigureOut">
              <a:rPr lang="en-US" smtClean="0"/>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11789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365874-4822-4C57-8386-72047991F7C7}"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242500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365874-4822-4C57-8386-72047991F7C7}" type="datetimeFigureOut">
              <a:rPr lang="en-US" smtClean="0"/>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300381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365874-4822-4C57-8386-72047991F7C7}" type="datetimeFigureOut">
              <a:rPr lang="en-US" smtClean="0"/>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116570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65874-4822-4C57-8386-72047991F7C7}" type="datetimeFigureOut">
              <a:rPr lang="en-US" smtClean="0"/>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427594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2365874-4822-4C57-8386-72047991F7C7}"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428560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2365874-4822-4C57-8386-72047991F7C7}" type="datetimeFigureOut">
              <a:rPr lang="en-US" smtClean="0"/>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95CAC-D9D9-4C54-BF56-1F6868ECD592}" type="slidenum">
              <a:rPr lang="en-US" smtClean="0"/>
              <a:t>‹#›</a:t>
            </a:fld>
            <a:endParaRPr lang="en-US"/>
          </a:p>
        </p:txBody>
      </p:sp>
    </p:spTree>
    <p:extLst>
      <p:ext uri="{BB962C8B-B14F-4D97-AF65-F5344CB8AC3E}">
        <p14:creationId xmlns:p14="http://schemas.microsoft.com/office/powerpoint/2010/main" val="2495843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365874-4822-4C57-8386-72047991F7C7}" type="datetimeFigureOut">
              <a:rPr lang="en-US" smtClean="0"/>
              <a:t>3/30/2022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95CAC-D9D9-4C54-BF56-1F6868ECD592}" type="slidenum">
              <a:rPr lang="en-US" smtClean="0"/>
              <a:t>‹#›</a:t>
            </a:fld>
            <a:endParaRPr lang="en-US"/>
          </a:p>
        </p:txBody>
      </p:sp>
    </p:spTree>
    <p:extLst>
      <p:ext uri="{BB962C8B-B14F-4D97-AF65-F5344CB8AC3E}">
        <p14:creationId xmlns:p14="http://schemas.microsoft.com/office/powerpoint/2010/main" val="16348873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www.ipa.gov.tr/"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94273"/>
            <a:ext cx="12192000" cy="4994984"/>
          </a:xfrm>
          <a:prstGeom prst="rect">
            <a:avLst/>
          </a:prstGeom>
          <a:solidFill>
            <a:srgbClr val="02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807">
              <a:highlight>
                <a:srgbClr val="022859"/>
              </a:highlight>
            </a:endParaRPr>
          </a:p>
        </p:txBody>
      </p:sp>
      <p:sp>
        <p:nvSpPr>
          <p:cNvPr id="5" name="TextBox 4"/>
          <p:cNvSpPr txBox="1"/>
          <p:nvPr/>
        </p:nvSpPr>
        <p:spPr>
          <a:xfrm>
            <a:off x="1514570" y="2331967"/>
            <a:ext cx="8986887" cy="1569660"/>
          </a:xfrm>
          <a:prstGeom prst="rect">
            <a:avLst/>
          </a:prstGeom>
          <a:noFill/>
        </p:spPr>
        <p:txBody>
          <a:bodyPr wrap="square" rtlCol="0">
            <a:spAutoFit/>
          </a:bodyPr>
          <a:lstStyle/>
          <a:p>
            <a:pPr algn="ctr"/>
            <a:r>
              <a:rPr lang="en-US" sz="3200" b="1" dirty="0">
                <a:solidFill>
                  <a:schemeClr val="bg1"/>
                </a:solidFill>
                <a:latin typeface="Century Gothic" panose="020B0502020202020204" pitchFamily="34" charset="0"/>
              </a:rPr>
              <a:t>İKLİM DEĞİŞİKLİĞİNE UYUM HİBE PROGRAMI </a:t>
            </a:r>
          </a:p>
          <a:p>
            <a:pPr algn="ctr"/>
            <a:r>
              <a:rPr lang="en-US" sz="3200" dirty="0">
                <a:solidFill>
                  <a:schemeClr val="bg1"/>
                </a:solidFill>
                <a:latin typeface="Century Gothic" panose="020B0502020202020204" pitchFamily="34" charset="0"/>
              </a:rPr>
              <a:t>CLIMATE CHANGE ADAPTATION GRANT PROGRAMME (CCAGP)</a:t>
            </a:r>
          </a:p>
        </p:txBody>
      </p:sp>
      <p:cxnSp>
        <p:nvCxnSpPr>
          <p:cNvPr id="7" name="Straight Connector 6">
            <a:extLst>
              <a:ext uri="{FF2B5EF4-FFF2-40B4-BE49-F238E27FC236}">
                <a16:creationId xmlns:a16="http://schemas.microsoft.com/office/drawing/2014/main" id="{4EB75BBC-08D2-4E8C-A8CD-8B4645ED097E}"/>
              </a:ext>
            </a:extLst>
          </p:cNvPr>
          <p:cNvCxnSpPr>
            <a:cxnSpLocks/>
          </p:cNvCxnSpPr>
          <p:nvPr/>
        </p:nvCxnSpPr>
        <p:spPr>
          <a:xfrm>
            <a:off x="1514570" y="3920481"/>
            <a:ext cx="9052877"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2944337" y="3936228"/>
            <a:ext cx="6303329" cy="1077218"/>
          </a:xfrm>
          <a:prstGeom prst="rect">
            <a:avLst/>
          </a:prstGeom>
          <a:noFill/>
        </p:spPr>
        <p:txBody>
          <a:bodyPr wrap="none" rtlCol="0" anchor="t">
            <a:spAutoFit/>
          </a:bodyPr>
          <a:lstStyle/>
          <a:p>
            <a:pPr algn="ctr"/>
            <a:r>
              <a:rPr lang="tr-TR" sz="3200" b="1" dirty="0">
                <a:solidFill>
                  <a:schemeClr val="bg1"/>
                </a:solidFill>
                <a:latin typeface="Century Gothic" panose="020B0502020202020204" pitchFamily="34" charset="0"/>
                <a:cs typeface="Arial"/>
              </a:rPr>
              <a:t>Tam Başvuru Hazırlama Eğitimi,</a:t>
            </a:r>
            <a:endParaRPr lang="en-US" sz="3200" b="1">
              <a:solidFill>
                <a:schemeClr val="bg1"/>
              </a:solidFill>
              <a:latin typeface="Century Gothic" panose="020B0502020202020204" pitchFamily="34" charset="0"/>
              <a:cs typeface="Arial"/>
            </a:endParaRPr>
          </a:p>
          <a:p>
            <a:pPr algn="ctr"/>
            <a:r>
              <a:rPr lang="tr-TR" sz="3200" b="1">
                <a:solidFill>
                  <a:schemeClr val="bg1"/>
                </a:solidFill>
                <a:latin typeface="Century Gothic" panose="020B0502020202020204" pitchFamily="34" charset="0"/>
                <a:cs typeface="Arial"/>
              </a:rPr>
              <a:t> </a:t>
            </a:r>
            <a:r>
              <a:rPr lang="en-US" sz="3200" b="1" dirty="0">
                <a:solidFill>
                  <a:schemeClr val="bg1"/>
                </a:solidFill>
                <a:latin typeface="Century Gothic" panose="020B0502020202020204" pitchFamily="34" charset="0"/>
                <a:cs typeface="Arial"/>
              </a:rPr>
              <a:t>22-2</a:t>
            </a:r>
            <a:r>
              <a:rPr lang="tr-TR" sz="3200" b="1" dirty="0">
                <a:solidFill>
                  <a:schemeClr val="bg1"/>
                </a:solidFill>
                <a:latin typeface="Century Gothic" panose="020B0502020202020204" pitchFamily="34" charset="0"/>
                <a:cs typeface="Arial"/>
              </a:rPr>
              <a:t>3</a:t>
            </a:r>
            <a:r>
              <a:rPr lang="en-US" sz="3200" b="1" dirty="0">
                <a:solidFill>
                  <a:schemeClr val="bg1"/>
                </a:solidFill>
                <a:latin typeface="Century Gothic" panose="020B0502020202020204" pitchFamily="34" charset="0"/>
                <a:cs typeface="Arial"/>
              </a:rPr>
              <a:t> Mart 2022</a:t>
            </a:r>
            <a:endParaRPr lang="tr-TR" sz="3200" b="1" dirty="0">
              <a:solidFill>
                <a:schemeClr val="bg1"/>
              </a:solidFill>
              <a:latin typeface="Century Gothic" panose="020B0502020202020204" pitchFamily="34" charset="0"/>
              <a:cs typeface="Arial"/>
            </a:endParaRPr>
          </a:p>
        </p:txBody>
      </p:sp>
    </p:spTree>
    <p:extLst>
      <p:ext uri="{BB962C8B-B14F-4D97-AF65-F5344CB8AC3E}">
        <p14:creationId xmlns:p14="http://schemas.microsoft.com/office/powerpoint/2010/main" val="240341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gaye.erkan\Desktop\roman dernekleri\PROJ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93939" y="1611313"/>
            <a:ext cx="7280275" cy="4375150"/>
          </a:xfrm>
          <a:ln>
            <a:solidFill>
              <a:schemeClr val="accent1"/>
            </a:solidFill>
            <a:miter lim="800000"/>
            <a:headEnd/>
            <a:tailEnd/>
          </a:ln>
        </p:spPr>
      </p:pic>
    </p:spTree>
    <p:extLst>
      <p:ext uri="{BB962C8B-B14F-4D97-AF65-F5344CB8AC3E}">
        <p14:creationId xmlns:p14="http://schemas.microsoft.com/office/powerpoint/2010/main" val="214715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19999" y="1620000"/>
            <a:ext cx="6793163" cy="461665"/>
          </a:xfrm>
          <a:prstGeom prst="rect">
            <a:avLst/>
          </a:prstGeom>
          <a:noFill/>
        </p:spPr>
        <p:txBody>
          <a:bodyPr wrap="square" rtlCol="0">
            <a:spAutoFit/>
          </a:bodyPr>
          <a:lstStyle/>
          <a:p>
            <a:pPr algn="ctr"/>
            <a:r>
              <a:rPr lang="en-US" sz="2400" b="1" dirty="0">
                <a:solidFill>
                  <a:schemeClr val="accent5">
                    <a:lumMod val="50000"/>
                  </a:schemeClr>
                </a:solidFill>
                <a:latin typeface="Century Gothic" panose="020B0502020202020204" pitchFamily="34" charset="0"/>
              </a:rPr>
              <a:t>Tam </a:t>
            </a:r>
            <a:r>
              <a:rPr lang="tr-TR" sz="2400" b="1" dirty="0">
                <a:solidFill>
                  <a:schemeClr val="accent5">
                    <a:lumMod val="50000"/>
                  </a:schemeClr>
                </a:solidFill>
                <a:latin typeface="Century Gothic" panose="020B0502020202020204" pitchFamily="34" charset="0"/>
              </a:rPr>
              <a:t>Başvuru Hazırlığı </a:t>
            </a:r>
            <a:r>
              <a:rPr lang="en-US" sz="2400" b="1" dirty="0">
                <a:solidFill>
                  <a:schemeClr val="accent5">
                    <a:lumMod val="50000"/>
                  </a:schemeClr>
                </a:solidFill>
                <a:latin typeface="Century Gothic" panose="020B0502020202020204" pitchFamily="34" charset="0"/>
              </a:rPr>
              <a:t>/ </a:t>
            </a:r>
            <a:r>
              <a:rPr lang="tr-TR" sz="2400" b="1" dirty="0">
                <a:solidFill>
                  <a:schemeClr val="accent5">
                    <a:lumMod val="50000"/>
                  </a:schemeClr>
                </a:solidFill>
                <a:latin typeface="Century Gothic" panose="020B0502020202020204" pitchFamily="34" charset="0"/>
              </a:rPr>
              <a:t>Proje Teklifi Hazırlama</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63163"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b="1" dirty="0">
                <a:latin typeface="Century Gothic" panose="020B0502020202020204" pitchFamily="34" charset="0"/>
              </a:rPr>
              <a:t>Proje tanımını hatırlayalım! </a:t>
            </a:r>
            <a:r>
              <a:rPr lang="tr-TR" sz="2000" dirty="0">
                <a:latin typeface="Century Gothic" panose="020B0502020202020204" pitchFamily="34" charset="0"/>
              </a:rPr>
              <a:t>Belirli bir yerde, belirli bir zaman ve bütçe çerçevesinde, bir başlama ve bitiş noktasına sahip, hedeflenen belirli amaçlara ulaşılmasını sağlayacak olan faaliyetler topluluğu.</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 </a:t>
            </a:r>
            <a:r>
              <a:rPr lang="tr-TR" sz="2000" b="1" dirty="0">
                <a:latin typeface="Century Gothic" panose="020B0502020202020204" pitchFamily="34" charset="0"/>
              </a:rPr>
              <a:t>Proje Yönetim Döngüsü </a:t>
            </a:r>
            <a:r>
              <a:rPr lang="tr-TR" sz="2000" dirty="0">
                <a:latin typeface="Century Gothic" panose="020B0502020202020204" pitchFamily="34" charset="0"/>
              </a:rPr>
              <a:t>prensipleri ile uyumlu olarak, </a:t>
            </a:r>
            <a:r>
              <a:rPr lang="tr-TR" sz="2000" b="1" dirty="0">
                <a:latin typeface="Century Gothic" panose="020B0502020202020204" pitchFamily="34" charset="0"/>
              </a:rPr>
              <a:t>Mantıksal Çerçeve </a:t>
            </a:r>
            <a:r>
              <a:rPr lang="tr-TR" sz="2000" dirty="0">
                <a:latin typeface="Century Gothic" panose="020B0502020202020204" pitchFamily="34" charset="0"/>
              </a:rPr>
              <a:t>yaklaşımı ile hazırlanmalıdır.</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122312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5715000" y="1672590"/>
            <a:ext cx="4648200" cy="584200"/>
          </a:xfrm>
          <a:prstGeom prst="homePlate">
            <a:avLst>
              <a:gd name="adj" fmla="val 50907"/>
            </a:avLst>
          </a:prstGeom>
          <a:ln>
            <a:headEnd/>
            <a:tailEnd/>
          </a:ln>
        </p:spPr>
        <p:style>
          <a:lnRef idx="2">
            <a:schemeClr val="accent1"/>
          </a:lnRef>
          <a:fillRef idx="1">
            <a:schemeClr val="lt1"/>
          </a:fillRef>
          <a:effectRef idx="0">
            <a:schemeClr val="accent1"/>
          </a:effectRef>
          <a:fontRef idx="minor">
            <a:schemeClr val="dk1"/>
          </a:fontRef>
        </p:style>
        <p:txBody>
          <a:bodyPr wrap="none" lIns="90488" tIns="44450" rIns="90488" bIns="4445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762000" eaLnBrk="0" hangingPunct="0">
              <a:defRPr/>
            </a:pPr>
            <a:r>
              <a:rPr lang="en-GB"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rPr>
              <a:t>PLAN</a:t>
            </a:r>
            <a:r>
              <a:rPr lang="tr-TR"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rPr>
              <a:t>LAMA EVRESİ</a:t>
            </a:r>
            <a:endParaRPr lang="en-GB"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endParaRPr>
          </a:p>
        </p:txBody>
      </p:sp>
      <p:sp>
        <p:nvSpPr>
          <p:cNvPr id="6" name="AutoShape 4"/>
          <p:cNvSpPr>
            <a:spLocks noChangeArrowheads="1"/>
          </p:cNvSpPr>
          <p:nvPr/>
        </p:nvSpPr>
        <p:spPr bwMode="auto">
          <a:xfrm>
            <a:off x="1981200" y="1672590"/>
            <a:ext cx="4114800" cy="584200"/>
          </a:xfrm>
          <a:prstGeom prst="homePlate">
            <a:avLst>
              <a:gd name="adj" fmla="val 63620"/>
            </a:avLst>
          </a:prstGeom>
          <a:ln>
            <a:headEnd/>
            <a:tailEnd/>
          </a:ln>
        </p:spPr>
        <p:style>
          <a:lnRef idx="2">
            <a:schemeClr val="accent1"/>
          </a:lnRef>
          <a:fillRef idx="1">
            <a:schemeClr val="lt1"/>
          </a:fillRef>
          <a:effectRef idx="0">
            <a:schemeClr val="accent1"/>
          </a:effectRef>
          <a:fontRef idx="minor">
            <a:schemeClr val="dk1"/>
          </a:fontRef>
        </p:style>
        <p:txBody>
          <a:bodyPr wrap="none" lIns="90488" tIns="44450" rIns="90488" bIns="4445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defTabSz="762000" eaLnBrk="0" hangingPunct="0">
              <a:defRPr/>
            </a:pPr>
            <a:r>
              <a:rPr lang="en-GB"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rPr>
              <a:t>ANAL</a:t>
            </a:r>
            <a:r>
              <a:rPr lang="tr-TR"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rPr>
              <a:t>İZ EVRESİ</a:t>
            </a:r>
            <a:endParaRPr lang="en-GB"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Century Gothic" panose="020B0502020202020204" pitchFamily="34" charset="0"/>
            </a:endParaRPr>
          </a:p>
        </p:txBody>
      </p:sp>
      <p:sp>
        <p:nvSpPr>
          <p:cNvPr id="16388" name="Rectangle 2"/>
          <p:cNvSpPr>
            <a:spLocks noChangeArrowheads="1"/>
          </p:cNvSpPr>
          <p:nvPr/>
        </p:nvSpPr>
        <p:spPr bwMode="auto">
          <a:xfrm>
            <a:off x="6400800" y="2565400"/>
            <a:ext cx="3886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30000"/>
              </a:lnSpc>
              <a:buFontTx/>
              <a:buAutoNum type="arabicPeriod" startAt="5"/>
            </a:pPr>
            <a:r>
              <a:rPr lang="tr-TR" altLang="tr-TR" sz="2800" dirty="0">
                <a:solidFill>
                  <a:schemeClr val="bg1"/>
                </a:solidFill>
              </a:rPr>
              <a:t>Mantıksal Çerçeve Matrisi</a:t>
            </a:r>
          </a:p>
          <a:p>
            <a:pPr eaLnBrk="1" hangingPunct="1">
              <a:lnSpc>
                <a:spcPct val="130000"/>
              </a:lnSpc>
              <a:buFontTx/>
              <a:buAutoNum type="arabicPeriod" startAt="5"/>
            </a:pPr>
            <a:r>
              <a:rPr lang="tr-TR" altLang="tr-TR" sz="2800" dirty="0">
                <a:solidFill>
                  <a:schemeClr val="bg1"/>
                </a:solidFill>
              </a:rPr>
              <a:t>Faaliyet Planı</a:t>
            </a:r>
          </a:p>
          <a:p>
            <a:pPr eaLnBrk="1" hangingPunct="1">
              <a:lnSpc>
                <a:spcPct val="130000"/>
              </a:lnSpc>
              <a:buFontTx/>
              <a:buAutoNum type="arabicPeriod" startAt="5"/>
            </a:pPr>
            <a:r>
              <a:rPr lang="tr-TR" altLang="tr-TR" sz="2800" dirty="0">
                <a:solidFill>
                  <a:schemeClr val="bg1"/>
                </a:solidFill>
              </a:rPr>
              <a:t>Bütçe</a:t>
            </a:r>
            <a:endParaRPr lang="en-GB" altLang="tr-TR" sz="2800" dirty="0">
              <a:solidFill>
                <a:schemeClr val="bg1"/>
              </a:solidFill>
            </a:endParaRPr>
          </a:p>
        </p:txBody>
      </p:sp>
      <p:sp>
        <p:nvSpPr>
          <p:cNvPr id="8" name="Rectangle 5"/>
          <p:cNvSpPr>
            <a:spLocks noChangeArrowheads="1"/>
          </p:cNvSpPr>
          <p:nvPr/>
        </p:nvSpPr>
        <p:spPr bwMode="auto">
          <a:xfrm>
            <a:off x="2057400" y="2489200"/>
            <a:ext cx="4038600" cy="3111500"/>
          </a:xfrm>
          <a:prstGeom prst="rect">
            <a:avLst/>
          </a:prstGeom>
          <a:noFill/>
          <a:ln>
            <a:noFill/>
          </a:ln>
          <a:effectLst/>
        </p:spPr>
        <p:txBody>
          <a:bodyPr lIns="90488" tIns="44450" rIns="90488" bIns="44450"/>
          <a:lstStyle/>
          <a:p>
            <a:pPr marL="342900" indent="-342900">
              <a:lnSpc>
                <a:spcPct val="130000"/>
              </a:lnSpc>
              <a:buFontTx/>
              <a:buAutoNum type="arabicPeriod"/>
              <a:defRPr/>
            </a:pPr>
            <a:r>
              <a:rPr lang="tr-TR" sz="2800" dirty="0">
                <a:solidFill>
                  <a:schemeClr val="bg1"/>
                </a:solidFill>
              </a:rPr>
              <a:t>Sorun</a:t>
            </a:r>
            <a:r>
              <a:rPr lang="en-GB" sz="2800" dirty="0">
                <a:solidFill>
                  <a:schemeClr val="bg1"/>
                </a:solidFill>
              </a:rPr>
              <a:t> </a:t>
            </a:r>
            <a:r>
              <a:rPr lang="tr-TR" sz="2800" dirty="0">
                <a:solidFill>
                  <a:schemeClr val="bg1"/>
                </a:solidFill>
              </a:rPr>
              <a:t>A</a:t>
            </a:r>
            <a:r>
              <a:rPr lang="de-DE" sz="2800" dirty="0">
                <a:solidFill>
                  <a:schemeClr val="bg1"/>
                </a:solidFill>
              </a:rPr>
              <a:t>na</a:t>
            </a:r>
            <a:r>
              <a:rPr lang="tr-TR" sz="2800" dirty="0">
                <a:solidFill>
                  <a:schemeClr val="bg1"/>
                </a:solidFill>
              </a:rPr>
              <a:t>lizi</a:t>
            </a:r>
          </a:p>
          <a:p>
            <a:pPr marL="342900" indent="-342900">
              <a:lnSpc>
                <a:spcPct val="130000"/>
              </a:lnSpc>
              <a:buFontTx/>
              <a:buAutoNum type="arabicPeriod"/>
              <a:defRPr/>
            </a:pPr>
            <a:r>
              <a:rPr lang="tr-TR" sz="2800" dirty="0">
                <a:solidFill>
                  <a:schemeClr val="bg1"/>
                </a:solidFill>
              </a:rPr>
              <a:t>Paydaş</a:t>
            </a:r>
            <a:r>
              <a:rPr lang="de-DE" sz="2800" dirty="0">
                <a:solidFill>
                  <a:schemeClr val="bg1"/>
                </a:solidFill>
              </a:rPr>
              <a:t> </a:t>
            </a:r>
            <a:r>
              <a:rPr lang="tr-TR" sz="2800" dirty="0">
                <a:solidFill>
                  <a:schemeClr val="bg1"/>
                </a:solidFill>
              </a:rPr>
              <a:t>Analizi</a:t>
            </a:r>
          </a:p>
          <a:p>
            <a:pPr marL="342900" indent="-342900">
              <a:lnSpc>
                <a:spcPct val="130000"/>
              </a:lnSpc>
              <a:buFontTx/>
              <a:buAutoNum type="arabicPeriod"/>
              <a:defRPr/>
            </a:pPr>
            <a:r>
              <a:rPr lang="tr-TR" sz="2800" dirty="0">
                <a:solidFill>
                  <a:schemeClr val="bg1"/>
                </a:solidFill>
              </a:rPr>
              <a:t>Hedef Analizi</a:t>
            </a:r>
          </a:p>
          <a:p>
            <a:pPr marL="342900" indent="-342900">
              <a:lnSpc>
                <a:spcPct val="130000"/>
              </a:lnSpc>
              <a:buFontTx/>
              <a:buAutoNum type="arabicPeriod"/>
              <a:defRPr/>
            </a:pPr>
            <a:r>
              <a:rPr lang="tr-TR" sz="2800" dirty="0">
                <a:solidFill>
                  <a:schemeClr val="bg1"/>
                </a:solidFill>
              </a:rPr>
              <a:t>Strateji</a:t>
            </a:r>
            <a:r>
              <a:rPr lang="en-GB" sz="2800" dirty="0">
                <a:solidFill>
                  <a:schemeClr val="bg1"/>
                </a:solidFill>
              </a:rPr>
              <a:t> </a:t>
            </a:r>
            <a:r>
              <a:rPr lang="tr-TR" sz="2800" dirty="0">
                <a:solidFill>
                  <a:schemeClr val="bg1"/>
                </a:solidFill>
              </a:rPr>
              <a:t>Analizi</a:t>
            </a:r>
            <a:endParaRPr lang="en-US" sz="2800" dirty="0">
              <a:solidFill>
                <a:schemeClr val="bg1"/>
              </a:solidFill>
            </a:endParaRPr>
          </a:p>
          <a:p>
            <a:pPr algn="ctr">
              <a:lnSpc>
                <a:spcPct val="130000"/>
              </a:lnSpc>
              <a:defRPr/>
            </a:pPr>
            <a:endParaRPr lang="en-GB" sz="2800" b="1" dirty="0">
              <a:solidFill>
                <a:srgbClr val="2F8160"/>
              </a:solidFill>
            </a:endParaRPr>
          </a:p>
        </p:txBody>
      </p:sp>
      <p:sp>
        <p:nvSpPr>
          <p:cNvPr id="7" name="Rectangle 5"/>
          <p:cNvSpPr>
            <a:spLocks noChangeArrowheads="1"/>
          </p:cNvSpPr>
          <p:nvPr/>
        </p:nvSpPr>
        <p:spPr bwMode="auto">
          <a:xfrm>
            <a:off x="1981200" y="2254250"/>
            <a:ext cx="4038600" cy="3111500"/>
          </a:xfrm>
          <a:prstGeom prst="rect">
            <a:avLst/>
          </a:prstGeom>
          <a:noFill/>
          <a:ln>
            <a:noFill/>
          </a:ln>
          <a:effectLst/>
        </p:spPr>
        <p:txBody>
          <a:bodyPr lIns="90488" tIns="44450" rIns="90488" bIns="44450"/>
          <a:lstStyle/>
          <a:p>
            <a:pPr marL="342900" indent="-342900" defTabSz="914400">
              <a:lnSpc>
                <a:spcPct val="130000"/>
              </a:lnSpc>
              <a:buFontTx/>
              <a:buAutoNum type="arabicPeriod"/>
              <a:defRPr/>
            </a:pPr>
            <a:r>
              <a:rPr lang="tr-TR" sz="2800" dirty="0">
                <a:solidFill>
                  <a:prstClr val="black"/>
                </a:solidFill>
                <a:latin typeface="Century Gothic" panose="020B0502020202020204" pitchFamily="34" charset="0"/>
                <a:cs typeface="Arial" panose="020B0604020202020204" pitchFamily="34" charset="0"/>
              </a:rPr>
              <a:t>Sorun</a:t>
            </a:r>
            <a:r>
              <a:rPr lang="en-GB" sz="2800" dirty="0">
                <a:solidFill>
                  <a:prstClr val="black"/>
                </a:solidFill>
                <a:latin typeface="Century Gothic" panose="020B0502020202020204" pitchFamily="34" charset="0"/>
                <a:cs typeface="Arial" panose="020B0604020202020204" pitchFamily="34" charset="0"/>
              </a:rPr>
              <a:t> </a:t>
            </a:r>
            <a:r>
              <a:rPr lang="tr-TR" sz="2800" dirty="0">
                <a:solidFill>
                  <a:prstClr val="black"/>
                </a:solidFill>
                <a:latin typeface="Century Gothic" panose="020B0502020202020204" pitchFamily="34" charset="0"/>
                <a:cs typeface="Arial" panose="020B0604020202020204" pitchFamily="34" charset="0"/>
              </a:rPr>
              <a:t>A</a:t>
            </a:r>
            <a:r>
              <a:rPr lang="de-DE" sz="2800" dirty="0">
                <a:solidFill>
                  <a:prstClr val="black"/>
                </a:solidFill>
                <a:latin typeface="Century Gothic" panose="020B0502020202020204" pitchFamily="34" charset="0"/>
                <a:cs typeface="Arial" panose="020B0604020202020204" pitchFamily="34" charset="0"/>
              </a:rPr>
              <a:t>na</a:t>
            </a:r>
            <a:r>
              <a:rPr lang="tr-TR" sz="2800" dirty="0">
                <a:solidFill>
                  <a:prstClr val="black"/>
                </a:solidFill>
                <a:latin typeface="Century Gothic" panose="020B0502020202020204" pitchFamily="34" charset="0"/>
                <a:cs typeface="Arial" panose="020B0604020202020204" pitchFamily="34" charset="0"/>
              </a:rPr>
              <a:t>lizi</a:t>
            </a:r>
          </a:p>
          <a:p>
            <a:pPr marL="342900" indent="-342900" defTabSz="914400">
              <a:lnSpc>
                <a:spcPct val="130000"/>
              </a:lnSpc>
              <a:buFontTx/>
              <a:buAutoNum type="arabicPeriod"/>
              <a:defRPr/>
            </a:pPr>
            <a:r>
              <a:rPr lang="tr-TR" sz="2800" dirty="0">
                <a:solidFill>
                  <a:prstClr val="black"/>
                </a:solidFill>
                <a:latin typeface="Century Gothic" panose="020B0502020202020204" pitchFamily="34" charset="0"/>
                <a:cs typeface="Arial" panose="020B0604020202020204" pitchFamily="34" charset="0"/>
              </a:rPr>
              <a:t>Paydaş</a:t>
            </a:r>
            <a:r>
              <a:rPr lang="de-DE" sz="2800" dirty="0">
                <a:solidFill>
                  <a:prstClr val="black"/>
                </a:solidFill>
                <a:latin typeface="Century Gothic" panose="020B0502020202020204" pitchFamily="34" charset="0"/>
                <a:cs typeface="Arial" panose="020B0604020202020204" pitchFamily="34" charset="0"/>
              </a:rPr>
              <a:t> </a:t>
            </a:r>
            <a:r>
              <a:rPr lang="tr-TR" sz="2800" dirty="0">
                <a:solidFill>
                  <a:prstClr val="black"/>
                </a:solidFill>
                <a:latin typeface="Century Gothic" panose="020B0502020202020204" pitchFamily="34" charset="0"/>
                <a:cs typeface="Arial" panose="020B0604020202020204" pitchFamily="34" charset="0"/>
              </a:rPr>
              <a:t>Analizi</a:t>
            </a:r>
          </a:p>
          <a:p>
            <a:pPr marL="342900" indent="-342900" defTabSz="914400">
              <a:lnSpc>
                <a:spcPct val="130000"/>
              </a:lnSpc>
              <a:buFontTx/>
              <a:buAutoNum type="arabicPeriod"/>
              <a:defRPr/>
            </a:pPr>
            <a:r>
              <a:rPr lang="tr-TR" sz="2800" dirty="0">
                <a:solidFill>
                  <a:prstClr val="black"/>
                </a:solidFill>
                <a:latin typeface="Century Gothic" panose="020B0502020202020204" pitchFamily="34" charset="0"/>
                <a:cs typeface="Arial" panose="020B0604020202020204" pitchFamily="34" charset="0"/>
              </a:rPr>
              <a:t>Hedef Analizi</a:t>
            </a:r>
          </a:p>
          <a:p>
            <a:pPr marL="342900" indent="-342900" defTabSz="914400">
              <a:lnSpc>
                <a:spcPct val="130000"/>
              </a:lnSpc>
              <a:buFontTx/>
              <a:buAutoNum type="arabicPeriod"/>
              <a:defRPr/>
            </a:pPr>
            <a:r>
              <a:rPr lang="tr-TR" sz="2800" dirty="0">
                <a:solidFill>
                  <a:prstClr val="black"/>
                </a:solidFill>
                <a:latin typeface="Century Gothic" panose="020B0502020202020204" pitchFamily="34" charset="0"/>
                <a:cs typeface="Arial" panose="020B0604020202020204" pitchFamily="34" charset="0"/>
              </a:rPr>
              <a:t>Strateji</a:t>
            </a:r>
            <a:r>
              <a:rPr lang="en-GB" sz="2800" dirty="0">
                <a:solidFill>
                  <a:prstClr val="black"/>
                </a:solidFill>
                <a:latin typeface="Century Gothic" panose="020B0502020202020204" pitchFamily="34" charset="0"/>
                <a:cs typeface="Arial" panose="020B0604020202020204" pitchFamily="34" charset="0"/>
              </a:rPr>
              <a:t> </a:t>
            </a:r>
            <a:r>
              <a:rPr lang="tr-TR" sz="2800" dirty="0">
                <a:solidFill>
                  <a:prstClr val="black"/>
                </a:solidFill>
                <a:latin typeface="Century Gothic" panose="020B0502020202020204" pitchFamily="34" charset="0"/>
                <a:cs typeface="Arial" panose="020B0604020202020204" pitchFamily="34" charset="0"/>
              </a:rPr>
              <a:t>Analizi</a:t>
            </a:r>
            <a:endParaRPr lang="en-US" sz="2800" dirty="0">
              <a:solidFill>
                <a:prstClr val="black"/>
              </a:solidFill>
              <a:latin typeface="Century Gothic" panose="020B0502020202020204" pitchFamily="34" charset="0"/>
              <a:cs typeface="Arial" panose="020B0604020202020204" pitchFamily="34" charset="0"/>
            </a:endParaRPr>
          </a:p>
          <a:p>
            <a:pPr algn="ctr" defTabSz="914400">
              <a:lnSpc>
                <a:spcPct val="130000"/>
              </a:lnSpc>
              <a:defRPr/>
            </a:pPr>
            <a:endParaRPr lang="en-GB" sz="2800" b="1" dirty="0">
              <a:solidFill>
                <a:srgbClr val="2F8160"/>
              </a:solidFill>
              <a:latin typeface="Century Gothic" panose="020B0502020202020204" pitchFamily="34" charset="0"/>
              <a:cs typeface="Arial" panose="020B0604020202020204" pitchFamily="34" charset="0"/>
            </a:endParaRPr>
          </a:p>
        </p:txBody>
      </p:sp>
      <p:sp>
        <p:nvSpPr>
          <p:cNvPr id="9" name="Rectangle 2"/>
          <p:cNvSpPr>
            <a:spLocks noChangeArrowheads="1"/>
          </p:cNvSpPr>
          <p:nvPr/>
        </p:nvSpPr>
        <p:spPr bwMode="auto">
          <a:xfrm>
            <a:off x="6019800" y="2254250"/>
            <a:ext cx="4038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defTabSz="914400" eaLnBrk="1" fontAlgn="base" latinLnBrk="0" hangingPunct="1">
              <a:lnSpc>
                <a:spcPct val="130000"/>
              </a:lnSpc>
              <a:spcBef>
                <a:spcPct val="0"/>
              </a:spcBef>
              <a:spcAft>
                <a:spcPct val="0"/>
              </a:spcAft>
              <a:buClrTx/>
              <a:buSzTx/>
              <a:buFontTx/>
              <a:buAutoNum type="arabicPeriod" startAt="5"/>
              <a:tabLst/>
              <a:defRPr/>
            </a:pPr>
            <a:r>
              <a:rPr kumimoji="0" lang="tr-TR" altLang="tr-TR" sz="2800" b="0" i="0" u="none" strike="noStrike" kern="0" cap="none" spc="0" normalizeH="0" baseline="0" noProof="0" dirty="0">
                <a:ln>
                  <a:noFill/>
                </a:ln>
                <a:solidFill>
                  <a:prstClr val="black"/>
                </a:solidFill>
                <a:effectLst/>
                <a:uLnTx/>
                <a:uFillTx/>
                <a:latin typeface="Century Gothic" panose="020B0502020202020204" pitchFamily="34" charset="0"/>
              </a:rPr>
              <a:t>Mantıksal Çerçeve Matrisi</a:t>
            </a:r>
          </a:p>
          <a:p>
            <a:pPr marL="342900" marR="0" lvl="0" indent="-342900" defTabSz="914400" eaLnBrk="1" fontAlgn="base" latinLnBrk="0" hangingPunct="1">
              <a:lnSpc>
                <a:spcPct val="130000"/>
              </a:lnSpc>
              <a:spcBef>
                <a:spcPct val="0"/>
              </a:spcBef>
              <a:spcAft>
                <a:spcPct val="0"/>
              </a:spcAft>
              <a:buClrTx/>
              <a:buSzTx/>
              <a:buFontTx/>
              <a:buAutoNum type="arabicPeriod" startAt="5"/>
              <a:tabLst/>
              <a:defRPr/>
            </a:pPr>
            <a:r>
              <a:rPr kumimoji="0" lang="tr-TR" altLang="tr-TR" sz="2800" b="0" i="0" u="none" strike="noStrike" kern="0" cap="none" spc="0" normalizeH="0" baseline="0" noProof="0" dirty="0">
                <a:ln>
                  <a:noFill/>
                </a:ln>
                <a:solidFill>
                  <a:prstClr val="black"/>
                </a:solidFill>
                <a:effectLst/>
                <a:uLnTx/>
                <a:uFillTx/>
                <a:latin typeface="Century Gothic" panose="020B0502020202020204" pitchFamily="34" charset="0"/>
              </a:rPr>
              <a:t>Faaliyet Planı</a:t>
            </a:r>
          </a:p>
          <a:p>
            <a:pPr marL="342900" marR="0" lvl="0" indent="-342900" defTabSz="914400" eaLnBrk="1" fontAlgn="base" latinLnBrk="0" hangingPunct="1">
              <a:lnSpc>
                <a:spcPct val="130000"/>
              </a:lnSpc>
              <a:spcBef>
                <a:spcPct val="0"/>
              </a:spcBef>
              <a:spcAft>
                <a:spcPct val="0"/>
              </a:spcAft>
              <a:buClrTx/>
              <a:buSzTx/>
              <a:buFontTx/>
              <a:buAutoNum type="arabicPeriod" startAt="5"/>
              <a:tabLst/>
              <a:defRPr/>
            </a:pPr>
            <a:r>
              <a:rPr kumimoji="0" lang="tr-TR" altLang="tr-TR" sz="2800" b="0" i="0" u="none" strike="noStrike" kern="0" cap="none" spc="0" normalizeH="0" baseline="0" noProof="0" dirty="0">
                <a:ln>
                  <a:noFill/>
                </a:ln>
                <a:solidFill>
                  <a:prstClr val="black"/>
                </a:solidFill>
                <a:effectLst/>
                <a:uLnTx/>
                <a:uFillTx/>
                <a:latin typeface="Century Gothic" panose="020B0502020202020204" pitchFamily="34" charset="0"/>
              </a:rPr>
              <a:t>Bütçe</a:t>
            </a:r>
            <a:endParaRPr kumimoji="0" lang="en-GB" altLang="tr-TR" sz="2800" b="0"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16048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999" y="1620000"/>
            <a:ext cx="5244865" cy="720000"/>
          </a:xfrm>
        </p:spPr>
        <p:txBody>
          <a:bodyPr rtlCol="0">
            <a:normAutofit/>
          </a:bodyPr>
          <a:lstStyle/>
          <a:p>
            <a:pPr>
              <a:defRPr/>
            </a:pPr>
            <a:r>
              <a:rPr lang="tr-TR" sz="2400" b="1" dirty="0">
                <a:solidFill>
                  <a:schemeClr val="accent5">
                    <a:lumMod val="50000"/>
                  </a:schemeClr>
                </a:solidFill>
                <a:latin typeface="Century Gothic" panose="020B0502020202020204" pitchFamily="34" charset="0"/>
                <a:ea typeface="+mn-ea"/>
                <a:cs typeface="+mn-cs"/>
              </a:rPr>
              <a:t>Mantıksal Çerçeve Matrisi</a:t>
            </a:r>
            <a:endParaRPr lang="en-GB" sz="2400" b="1" dirty="0">
              <a:solidFill>
                <a:schemeClr val="accent5">
                  <a:lumMod val="50000"/>
                </a:schemeClr>
              </a:solidFill>
              <a:latin typeface="Century Gothic" panose="020B0502020202020204" pitchFamily="34" charset="0"/>
              <a:ea typeface="+mn-ea"/>
              <a:cs typeface="+mn-cs"/>
            </a:endParaRPr>
          </a:p>
        </p:txBody>
      </p:sp>
      <p:pic>
        <p:nvPicPr>
          <p:cNvPr id="17411" name="Picture 3" descr="Drawin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231" y="2136737"/>
            <a:ext cx="7729538" cy="3813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07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676538" cy="631825"/>
          </a:xfrm>
        </p:spPr>
        <p:txBody>
          <a:bodyPr rtlCol="0">
            <a:noAutofit/>
          </a:bodyPr>
          <a:lstStyle/>
          <a:p>
            <a:pPr>
              <a:defRPr/>
            </a:pPr>
            <a:r>
              <a:rPr lang="tr-TR" sz="2400" b="1" dirty="0">
                <a:solidFill>
                  <a:schemeClr val="accent5">
                    <a:lumMod val="50000"/>
                  </a:schemeClr>
                </a:solidFill>
                <a:latin typeface="Century Gothic" panose="020B0502020202020204" pitchFamily="34" charset="0"/>
                <a:ea typeface="+mn-ea"/>
                <a:cs typeface="+mn-cs"/>
              </a:rPr>
              <a:t>Hedef</a:t>
            </a:r>
            <a:r>
              <a:rPr lang="tr-TR" sz="2400" b="1" dirty="0">
                <a:solidFill>
                  <a:srgbClr val="0066CC"/>
                </a:solidFill>
                <a:effectLst>
                  <a:outerShdw blurRad="38100" dist="38100" dir="2700000" algn="tl">
                    <a:srgbClr val="C0C0C0"/>
                  </a:outerShdw>
                </a:effectLst>
                <a:latin typeface="Century Gothic" panose="020B0502020202020204" pitchFamily="34" charset="0"/>
              </a:rPr>
              <a:t> </a:t>
            </a:r>
            <a:r>
              <a:rPr lang="tr-TR" sz="2400" b="1" dirty="0">
                <a:solidFill>
                  <a:schemeClr val="accent5">
                    <a:lumMod val="50000"/>
                  </a:schemeClr>
                </a:solidFill>
                <a:latin typeface="Century Gothic" panose="020B0502020202020204" pitchFamily="34" charset="0"/>
                <a:ea typeface="+mn-ea"/>
                <a:cs typeface="+mn-cs"/>
              </a:rPr>
              <a:t>Seviyeleri</a:t>
            </a:r>
            <a:endParaRPr lang="en-GB" sz="2400" b="1" dirty="0">
              <a:solidFill>
                <a:schemeClr val="accent5">
                  <a:lumMod val="50000"/>
                </a:schemeClr>
              </a:solidFill>
              <a:latin typeface="Century Gothic" panose="020B0502020202020204" pitchFamily="34" charset="0"/>
              <a:ea typeface="+mn-ea"/>
              <a:cs typeface="+mn-cs"/>
            </a:endParaRPr>
          </a:p>
        </p:txBody>
      </p:sp>
      <p:grpSp>
        <p:nvGrpSpPr>
          <p:cNvPr id="18436" name="Group 18"/>
          <p:cNvGrpSpPr>
            <a:grpSpLocks/>
          </p:cNvGrpSpPr>
          <p:nvPr/>
        </p:nvGrpSpPr>
        <p:grpSpPr bwMode="auto">
          <a:xfrm>
            <a:off x="4450259" y="2072502"/>
            <a:ext cx="2249487" cy="3706812"/>
            <a:chOff x="2016" y="1384"/>
            <a:chExt cx="1417" cy="2335"/>
          </a:xfrm>
          <a:solidFill>
            <a:schemeClr val="accent1">
              <a:lumMod val="50000"/>
            </a:schemeClr>
          </a:solidFill>
        </p:grpSpPr>
        <p:sp>
          <p:nvSpPr>
            <p:cNvPr id="18441" name="Rectangle 7"/>
            <p:cNvSpPr>
              <a:spLocks noChangeArrowheads="1"/>
            </p:cNvSpPr>
            <p:nvPr/>
          </p:nvSpPr>
          <p:spPr bwMode="auto">
            <a:xfrm>
              <a:off x="2024" y="3352"/>
              <a:ext cx="1409" cy="367"/>
            </a:xfrm>
            <a:prstGeom prst="rect">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000" b="1" dirty="0">
                  <a:solidFill>
                    <a:schemeClr val="bg1"/>
                  </a:solidFill>
                  <a:latin typeface="Century Gothic" panose="020B0502020202020204" pitchFamily="34" charset="0"/>
                </a:rPr>
                <a:t>FAALİYETLER</a:t>
              </a:r>
              <a:endParaRPr lang="tr-TR" altLang="tr-TR" b="1" dirty="0">
                <a:solidFill>
                  <a:schemeClr val="bg1"/>
                </a:solidFill>
                <a:latin typeface="Century Gothic" panose="020B0502020202020204" pitchFamily="34" charset="0"/>
              </a:endParaRPr>
            </a:p>
          </p:txBody>
        </p:sp>
        <p:sp>
          <p:nvSpPr>
            <p:cNvPr id="18442" name="Rectangle 8"/>
            <p:cNvSpPr>
              <a:spLocks noChangeArrowheads="1"/>
            </p:cNvSpPr>
            <p:nvPr/>
          </p:nvSpPr>
          <p:spPr bwMode="auto">
            <a:xfrm>
              <a:off x="2024" y="2696"/>
              <a:ext cx="1409" cy="367"/>
            </a:xfrm>
            <a:prstGeom prst="rect">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000" b="1" dirty="0">
                  <a:solidFill>
                    <a:schemeClr val="bg1"/>
                  </a:solidFill>
                  <a:latin typeface="Century Gothic" panose="020B0502020202020204" pitchFamily="34" charset="0"/>
                </a:rPr>
                <a:t>SONUÇLAR</a:t>
              </a:r>
            </a:p>
          </p:txBody>
        </p:sp>
        <p:sp>
          <p:nvSpPr>
            <p:cNvPr id="18443" name="Rectangle 9"/>
            <p:cNvSpPr>
              <a:spLocks noChangeArrowheads="1"/>
            </p:cNvSpPr>
            <p:nvPr/>
          </p:nvSpPr>
          <p:spPr bwMode="auto">
            <a:xfrm>
              <a:off x="2016" y="2040"/>
              <a:ext cx="1409" cy="367"/>
            </a:xfrm>
            <a:prstGeom prst="rect">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000" b="1" dirty="0">
                  <a:solidFill>
                    <a:schemeClr val="bg1"/>
                  </a:solidFill>
                  <a:latin typeface="Century Gothic" panose="020B0502020202020204" pitchFamily="34" charset="0"/>
                </a:rPr>
                <a:t>PROJENİN AMACI</a:t>
              </a:r>
            </a:p>
          </p:txBody>
        </p:sp>
        <p:sp>
          <p:nvSpPr>
            <p:cNvPr id="18444" name="Rectangle 10"/>
            <p:cNvSpPr>
              <a:spLocks noChangeArrowheads="1"/>
            </p:cNvSpPr>
            <p:nvPr/>
          </p:nvSpPr>
          <p:spPr bwMode="auto">
            <a:xfrm>
              <a:off x="2016" y="1384"/>
              <a:ext cx="1409" cy="367"/>
            </a:xfrm>
            <a:prstGeom prst="rect">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sz="2000" b="1" dirty="0">
                  <a:solidFill>
                    <a:schemeClr val="bg1"/>
                  </a:solidFill>
                  <a:latin typeface="Century Gothic" panose="020B0502020202020204" pitchFamily="34" charset="0"/>
                </a:rPr>
                <a:t>GENEL HEDEFLER</a:t>
              </a:r>
            </a:p>
          </p:txBody>
        </p:sp>
        <p:sp>
          <p:nvSpPr>
            <p:cNvPr id="18445" name="AutoShape 11"/>
            <p:cNvSpPr>
              <a:spLocks noChangeArrowheads="1"/>
            </p:cNvSpPr>
            <p:nvPr/>
          </p:nvSpPr>
          <p:spPr bwMode="auto">
            <a:xfrm>
              <a:off x="2664" y="2408"/>
              <a:ext cx="120" cy="286"/>
            </a:xfrm>
            <a:prstGeom prst="upArrow">
              <a:avLst>
                <a:gd name="adj1" fmla="val 50000"/>
                <a:gd name="adj2" fmla="val 59583"/>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18446" name="AutoShape 12"/>
            <p:cNvSpPr>
              <a:spLocks noChangeArrowheads="1"/>
            </p:cNvSpPr>
            <p:nvPr/>
          </p:nvSpPr>
          <p:spPr bwMode="auto">
            <a:xfrm>
              <a:off x="2664" y="1752"/>
              <a:ext cx="120" cy="286"/>
            </a:xfrm>
            <a:prstGeom prst="upArrow">
              <a:avLst>
                <a:gd name="adj1" fmla="val 50000"/>
                <a:gd name="adj2" fmla="val 59583"/>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18447" name="AutoShape 13"/>
            <p:cNvSpPr>
              <a:spLocks noChangeArrowheads="1"/>
            </p:cNvSpPr>
            <p:nvPr/>
          </p:nvSpPr>
          <p:spPr bwMode="auto">
            <a:xfrm>
              <a:off x="2664" y="3064"/>
              <a:ext cx="120" cy="286"/>
            </a:xfrm>
            <a:prstGeom prst="upArrow">
              <a:avLst>
                <a:gd name="adj1" fmla="val 50000"/>
                <a:gd name="adj2" fmla="val 59583"/>
              </a:avLst>
            </a:prstGeom>
            <a:grpFill/>
            <a:ln w="9525">
              <a:solidFill>
                <a:schemeClr val="accent1">
                  <a:lumMod val="5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grpSp>
      <p:sp>
        <p:nvSpPr>
          <p:cNvPr id="4" name="TextBox 3">
            <a:extLst>
              <a:ext uri="{FF2B5EF4-FFF2-40B4-BE49-F238E27FC236}">
                <a16:creationId xmlns:a16="http://schemas.microsoft.com/office/drawing/2014/main" id="{7EE67513-B9E4-4934-A424-EB0FCB25F8B3}"/>
              </a:ext>
            </a:extLst>
          </p:cNvPr>
          <p:cNvSpPr txBox="1"/>
          <p:nvPr/>
        </p:nvSpPr>
        <p:spPr>
          <a:xfrm>
            <a:off x="720000" y="2016000"/>
            <a:ext cx="3715195" cy="4785926"/>
          </a:xfrm>
          <a:prstGeom prst="rect">
            <a:avLst/>
          </a:prstGeom>
          <a:noFill/>
        </p:spPr>
        <p:txBody>
          <a:bodyPr wrap="square" rtlCol="0">
            <a:spAutoFit/>
          </a:bodyPr>
          <a:lstStyle/>
          <a:p>
            <a:pPr algn="just">
              <a:spcBef>
                <a:spcPts val="1200"/>
              </a:spcBef>
            </a:pPr>
            <a:r>
              <a:rPr lang="tr-TR" altLang="tr-TR" dirty="0">
                <a:latin typeface="Century Gothic" panose="020B0502020202020204" pitchFamily="34" charset="0"/>
              </a:rPr>
              <a:t>Projeni</a:t>
            </a:r>
            <a:r>
              <a:rPr lang="en-US" altLang="tr-TR" dirty="0" err="1">
                <a:latin typeface="Century Gothic" panose="020B0502020202020204" pitchFamily="34" charset="0"/>
              </a:rPr>
              <a:t>zi</a:t>
            </a:r>
            <a:r>
              <a:rPr lang="tr-TR" altLang="tr-TR" dirty="0">
                <a:latin typeface="Century Gothic" panose="020B0502020202020204" pitchFamily="34" charset="0"/>
              </a:rPr>
              <a:t>n katkıda bulunacağı</a:t>
            </a:r>
            <a:r>
              <a:rPr lang="en-US" altLang="tr-TR" dirty="0">
                <a:latin typeface="Century Gothic" panose="020B0502020202020204" pitchFamily="34" charset="0"/>
              </a:rPr>
              <a:t> </a:t>
            </a:r>
            <a:r>
              <a:rPr lang="tr-TR" altLang="tr-TR" dirty="0">
                <a:latin typeface="Century Gothic" panose="020B0502020202020204" pitchFamily="34" charset="0"/>
              </a:rPr>
              <a:t>yüksek seviyedeki hedefler</a:t>
            </a:r>
            <a:endParaRPr lang="en-US" altLang="tr-TR" dirty="0">
              <a:latin typeface="Century Gothic" panose="020B0502020202020204" pitchFamily="34" charset="0"/>
            </a:endParaRPr>
          </a:p>
          <a:p>
            <a:pPr algn="just">
              <a:spcBef>
                <a:spcPts val="3000"/>
              </a:spcBef>
              <a:spcAft>
                <a:spcPts val="3000"/>
              </a:spcAft>
            </a:pPr>
            <a:r>
              <a:rPr lang="tr-TR" altLang="tr-TR" dirty="0">
                <a:latin typeface="Century Gothic" panose="020B0502020202020204" pitchFamily="34" charset="0"/>
              </a:rPr>
              <a:t>Hedef gruplar için sürdürülebilir</a:t>
            </a:r>
            <a:r>
              <a:rPr lang="en-US" altLang="tr-TR" dirty="0">
                <a:latin typeface="Century Gothic" panose="020B0502020202020204" pitchFamily="34" charset="0"/>
              </a:rPr>
              <a:t> </a:t>
            </a:r>
            <a:r>
              <a:rPr lang="tr-TR" altLang="tr-TR" dirty="0">
                <a:latin typeface="Century Gothic" panose="020B0502020202020204" pitchFamily="34" charset="0"/>
              </a:rPr>
              <a:t>yarar sağlama açısından projeni</a:t>
            </a:r>
            <a:r>
              <a:rPr lang="en-US" altLang="tr-TR" dirty="0" err="1">
                <a:latin typeface="Century Gothic" panose="020B0502020202020204" pitchFamily="34" charset="0"/>
              </a:rPr>
              <a:t>zi</a:t>
            </a:r>
            <a:r>
              <a:rPr lang="tr-TR" altLang="tr-TR" dirty="0">
                <a:latin typeface="Century Gothic" panose="020B0502020202020204" pitchFamily="34" charset="0"/>
              </a:rPr>
              <a:t>n ana amacı</a:t>
            </a:r>
            <a:endParaRPr lang="en-US" altLang="tr-TR" dirty="0">
              <a:latin typeface="Century Gothic" panose="020B0502020202020204" pitchFamily="34" charset="0"/>
            </a:endParaRPr>
          </a:p>
          <a:p>
            <a:pPr algn="just">
              <a:lnSpc>
                <a:spcPct val="90000"/>
              </a:lnSpc>
              <a:spcAft>
                <a:spcPts val="3000"/>
              </a:spcAft>
            </a:pPr>
            <a:r>
              <a:rPr lang="tr-TR" altLang="tr-TR" dirty="0">
                <a:latin typeface="Century Gothic" panose="020B0502020202020204" pitchFamily="34" charset="0"/>
              </a:rPr>
              <a:t>Gerçekleştirilecek faaliyetlerin ürünleri</a:t>
            </a:r>
          </a:p>
          <a:p>
            <a:pPr algn="just">
              <a:lnSpc>
                <a:spcPct val="90000"/>
              </a:lnSpc>
            </a:pPr>
            <a:r>
              <a:rPr lang="tr-TR" altLang="tr-TR" dirty="0">
                <a:latin typeface="Century Gothic" panose="020B0502020202020204" pitchFamily="34" charset="0"/>
              </a:rPr>
              <a:t>Projeni</a:t>
            </a:r>
            <a:r>
              <a:rPr lang="en-US" altLang="tr-TR" dirty="0" err="1">
                <a:latin typeface="Century Gothic" panose="020B0502020202020204" pitchFamily="34" charset="0"/>
              </a:rPr>
              <a:t>zi</a:t>
            </a:r>
            <a:r>
              <a:rPr lang="tr-TR" altLang="tr-TR" dirty="0">
                <a:latin typeface="Century Gothic" panose="020B0502020202020204" pitchFamily="34" charset="0"/>
              </a:rPr>
              <a:t>n sonuçlarını üretmek için projenin parçası olarak uygulanacak görevler</a:t>
            </a:r>
          </a:p>
          <a:p>
            <a:endParaRPr lang="tr-TR" altLang="tr-TR" dirty="0">
              <a:latin typeface="Century Gothic" panose="020B0502020202020204" pitchFamily="34" charset="0"/>
            </a:endParaRPr>
          </a:p>
          <a:p>
            <a:endParaRPr lang="tr-TR" altLang="tr-TR" dirty="0">
              <a:latin typeface="Century Gothic" panose="020B0502020202020204" pitchFamily="34" charset="0"/>
            </a:endParaRPr>
          </a:p>
          <a:p>
            <a:endParaRPr lang="en-US" dirty="0"/>
          </a:p>
        </p:txBody>
      </p:sp>
      <p:sp>
        <p:nvSpPr>
          <p:cNvPr id="18" name="TextBox 17">
            <a:extLst>
              <a:ext uri="{FF2B5EF4-FFF2-40B4-BE49-F238E27FC236}">
                <a16:creationId xmlns:a16="http://schemas.microsoft.com/office/drawing/2014/main" id="{298E8631-1765-4DDE-A315-E8B31AD2CE8C}"/>
              </a:ext>
            </a:extLst>
          </p:cNvPr>
          <p:cNvSpPr txBox="1"/>
          <p:nvPr/>
        </p:nvSpPr>
        <p:spPr>
          <a:xfrm>
            <a:off x="6740767" y="2016000"/>
            <a:ext cx="4731233" cy="5041380"/>
          </a:xfrm>
          <a:prstGeom prst="rect">
            <a:avLst/>
          </a:prstGeom>
          <a:noFill/>
        </p:spPr>
        <p:txBody>
          <a:bodyPr wrap="square" rtlCol="0">
            <a:spAutoFit/>
          </a:bodyPr>
          <a:lstStyle/>
          <a:p>
            <a:pPr algn="just"/>
            <a:r>
              <a:rPr lang="tr-TR" altLang="tr-TR" dirty="0">
                <a:latin typeface="Century Gothic" panose="020B0502020202020204" pitchFamily="34" charset="0"/>
              </a:rPr>
              <a:t>İdeal durum</a:t>
            </a:r>
            <a:r>
              <a:rPr lang="en-US" altLang="tr-TR" dirty="0">
                <a:latin typeface="Century Gothic" panose="020B0502020202020204" pitchFamily="34" charset="0"/>
              </a:rPr>
              <a:t> </a:t>
            </a:r>
            <a:r>
              <a:rPr lang="tr-TR" altLang="tr-TR" dirty="0">
                <a:latin typeface="Century Gothic" panose="020B0502020202020204" pitchFamily="34" charset="0"/>
              </a:rPr>
              <a:t>- uzun dönemde gerçekleşir</a:t>
            </a:r>
            <a:r>
              <a:rPr lang="en-US" altLang="tr-TR" dirty="0">
                <a:latin typeface="Century Gothic" panose="020B0502020202020204" pitchFamily="34" charset="0"/>
              </a:rPr>
              <a:t>.</a:t>
            </a:r>
            <a:endParaRPr lang="tr-TR" altLang="tr-TR" dirty="0">
              <a:latin typeface="Century Gothic" panose="020B0502020202020204" pitchFamily="34" charset="0"/>
            </a:endParaRPr>
          </a:p>
          <a:p>
            <a:pPr algn="just">
              <a:spcBef>
                <a:spcPts val="1200"/>
              </a:spcBef>
              <a:spcAft>
                <a:spcPts val="1200"/>
              </a:spcAft>
            </a:pPr>
            <a:r>
              <a:rPr lang="tr-TR" altLang="tr-TR" dirty="0">
                <a:latin typeface="Century Gothic" panose="020B0502020202020204" pitchFamily="34" charset="0"/>
              </a:rPr>
              <a:t>Projenizin sonucunda ulaşılır. Özgün, ölçülebilir, ulaşılabilir, gerçekçi olan ve belli bir zaman ve yere bağlı olarak tanımlanmalıdır.</a:t>
            </a:r>
          </a:p>
          <a:p>
            <a:pPr algn="just">
              <a:lnSpc>
                <a:spcPct val="90000"/>
              </a:lnSpc>
              <a:spcAft>
                <a:spcPts val="1200"/>
              </a:spcAft>
            </a:pPr>
            <a:r>
              <a:rPr lang="tr-TR" altLang="tr-TR" dirty="0">
                <a:latin typeface="Century Gothic" panose="020B0502020202020204" pitchFamily="34" charset="0"/>
              </a:rPr>
              <a:t>Projenizin amacına ulaşılması için yerine getirmeniz gereken alt hedefler - ölçülebilir, gerçekleştirilebilir </a:t>
            </a:r>
            <a:r>
              <a:rPr lang="tr-TR" altLang="tr-TR" b="1" dirty="0">
                <a:latin typeface="Century Gothic" panose="020B0502020202020204" pitchFamily="34" charset="0"/>
              </a:rPr>
              <a:t>olarak tanımlanmalıdır.</a:t>
            </a:r>
          </a:p>
          <a:p>
            <a:pPr algn="just">
              <a:lnSpc>
                <a:spcPct val="90000"/>
              </a:lnSpc>
            </a:pPr>
            <a:r>
              <a:rPr lang="tr-TR" altLang="tr-TR" dirty="0">
                <a:latin typeface="Century Gothic" panose="020B0502020202020204" pitchFamily="34" charset="0"/>
              </a:rPr>
              <a:t>Belirli bir zamana ve bütçeye dayalı olarak kaynakların kullanılması ve proje amacına ulaşmanızı sağlayacak sonuçların üretilmesi</a:t>
            </a:r>
            <a:r>
              <a:rPr lang="en-US" altLang="tr-TR" dirty="0">
                <a:latin typeface="Century Gothic" panose="020B0502020202020204" pitchFamily="34" charset="0"/>
              </a:rPr>
              <a:t>dir.</a:t>
            </a:r>
            <a:endParaRPr lang="tr-TR" altLang="tr-TR" dirty="0">
              <a:latin typeface="Century Gothic" panose="020B0502020202020204" pitchFamily="34" charset="0"/>
            </a:endParaRPr>
          </a:p>
          <a:p>
            <a:endParaRPr lang="tr-TR" altLang="tr-TR" dirty="0">
              <a:latin typeface="Century Gothic" panose="020B0502020202020204" pitchFamily="34" charset="0"/>
            </a:endParaRPr>
          </a:p>
          <a:p>
            <a:endParaRPr lang="tr-TR" altLang="tr-TR" dirty="0">
              <a:latin typeface="Century Gothic" panose="020B0502020202020204" pitchFamily="34" charset="0"/>
            </a:endParaRPr>
          </a:p>
          <a:p>
            <a:endParaRPr lang="en-US" dirty="0"/>
          </a:p>
        </p:txBody>
      </p:sp>
    </p:spTree>
    <p:extLst>
      <p:ext uri="{BB962C8B-B14F-4D97-AF65-F5344CB8AC3E}">
        <p14:creationId xmlns:p14="http://schemas.microsoft.com/office/powerpoint/2010/main" val="936880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6335"/>
            <a:ext cx="1938140"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Varsayımlar</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600"/>
              </a:spcBef>
              <a:spcAft>
                <a:spcPts val="600"/>
              </a:spcAft>
              <a:buNone/>
            </a:pPr>
            <a:r>
              <a:rPr lang="tr-TR" sz="2000" b="1" dirty="0">
                <a:latin typeface="Century Gothic" panose="020B0502020202020204" pitchFamily="34" charset="0"/>
              </a:rPr>
              <a:t>Riskler: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Projenizin başarısı için önemli olan ve dışsal faktörler olarak ifade ettiğimiz olumsuz etkilerin tümüdür.</a:t>
            </a:r>
          </a:p>
          <a:p>
            <a:pPr marL="0" indent="0" algn="just">
              <a:spcBef>
                <a:spcPts val="1800"/>
              </a:spcBef>
              <a:spcAft>
                <a:spcPts val="600"/>
              </a:spcAft>
              <a:buNone/>
            </a:pPr>
            <a:r>
              <a:rPr lang="tr-TR" sz="2000" b="1" dirty="0">
                <a:latin typeface="Century Gothic" panose="020B0502020202020204" pitchFamily="34" charset="0"/>
              </a:rPr>
              <a:t>Varsayımlar: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Projenizin başarısını etkileyen veya belirleyen dışsal faktörlerin olumlu olarak ifade edilmesidir.</a:t>
            </a:r>
          </a:p>
          <a:p>
            <a:pPr marL="0" indent="0" algn="just">
              <a:spcBef>
                <a:spcPts val="1800"/>
              </a:spcBef>
              <a:spcAft>
                <a:spcPts val="600"/>
              </a:spcAft>
              <a:buNone/>
            </a:pPr>
            <a:r>
              <a:rPr lang="tr-TR" sz="2000" b="1" dirty="0">
                <a:latin typeface="Century Gothic" panose="020B0502020202020204" pitchFamily="34" charset="0"/>
              </a:rPr>
              <a:t>Önkoşullar: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Faaliyetler başlamadan önce aşılması gereken koşullardır.</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4133264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8574087" cy="727075"/>
          </a:xfrm>
        </p:spPr>
        <p:txBody>
          <a:bodyPr rtlCol="0">
            <a:normAutofit/>
          </a:bodyPr>
          <a:lstStyle/>
          <a:p>
            <a:pPr>
              <a:defRPr/>
            </a:pPr>
            <a:r>
              <a:rPr lang="tr-TR" sz="2400" b="1" dirty="0">
                <a:solidFill>
                  <a:schemeClr val="accent5">
                    <a:lumMod val="50000"/>
                  </a:schemeClr>
                </a:solidFill>
                <a:latin typeface="Century Gothic" panose="020B0502020202020204" pitchFamily="34" charset="0"/>
                <a:ea typeface="+mn-ea"/>
                <a:cs typeface="+mn-cs"/>
              </a:rPr>
              <a:t>Varsayımların MÇM’ne Yerleştirilmesi</a:t>
            </a:r>
            <a:endParaRPr lang="en-GB" sz="2400" b="1" dirty="0">
              <a:solidFill>
                <a:schemeClr val="accent5">
                  <a:lumMod val="50000"/>
                </a:schemeClr>
              </a:solidFill>
              <a:latin typeface="Century Gothic" panose="020B0502020202020204" pitchFamily="34" charset="0"/>
              <a:ea typeface="+mn-ea"/>
              <a:cs typeface="+mn-cs"/>
            </a:endParaRPr>
          </a:p>
        </p:txBody>
      </p:sp>
      <p:grpSp>
        <p:nvGrpSpPr>
          <p:cNvPr id="20484" name="Group 3"/>
          <p:cNvGrpSpPr>
            <a:grpSpLocks/>
          </p:cNvGrpSpPr>
          <p:nvPr/>
        </p:nvGrpSpPr>
        <p:grpSpPr bwMode="auto">
          <a:xfrm>
            <a:off x="2038351" y="2117426"/>
            <a:ext cx="7897813" cy="4170363"/>
            <a:chOff x="369" y="1237"/>
            <a:chExt cx="4975" cy="2627"/>
          </a:xfrm>
        </p:grpSpPr>
        <p:sp>
          <p:nvSpPr>
            <p:cNvPr id="20515" name="Rectangle 34"/>
            <p:cNvSpPr>
              <a:spLocks noChangeArrowheads="1"/>
            </p:cNvSpPr>
            <p:nvPr/>
          </p:nvSpPr>
          <p:spPr bwMode="auto">
            <a:xfrm>
              <a:off x="406" y="2173"/>
              <a:ext cx="1152" cy="377"/>
            </a:xfrm>
            <a:prstGeom prst="rect">
              <a:avLst/>
            </a:prstGeom>
            <a:solidFill>
              <a:srgbClr val="BA8CDC"/>
            </a:solidFill>
            <a:ln w="12700">
              <a:solidFill>
                <a:srgbClr val="BA8CDC"/>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chemeClr val="bg1"/>
                  </a:solidFill>
                  <a:latin typeface="Century Gothic" panose="020B0502020202020204" pitchFamily="34" charset="0"/>
                </a:rPr>
                <a:t>Projenin Amacı</a:t>
              </a:r>
            </a:p>
          </p:txBody>
        </p:sp>
        <p:sp>
          <p:nvSpPr>
            <p:cNvPr id="20485" name="Rectangle 4"/>
            <p:cNvSpPr>
              <a:spLocks noChangeArrowheads="1"/>
            </p:cNvSpPr>
            <p:nvPr/>
          </p:nvSpPr>
          <p:spPr bwMode="auto">
            <a:xfrm>
              <a:off x="1586" y="1249"/>
              <a:ext cx="122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latin typeface="Century Gothic" panose="020B0502020202020204" pitchFamily="34" charset="0"/>
                </a:rPr>
                <a:t>Objektif Olarak Doğrulanabilir Göstergeler</a:t>
              </a:r>
              <a:endParaRPr lang="en-GB" altLang="tr-TR" sz="1600" b="1" dirty="0">
                <a:latin typeface="Century Gothic" panose="020B0502020202020204" pitchFamily="34" charset="0"/>
              </a:endParaRPr>
            </a:p>
          </p:txBody>
        </p:sp>
        <p:sp>
          <p:nvSpPr>
            <p:cNvPr id="20486" name="Rectangle 5"/>
            <p:cNvSpPr>
              <a:spLocks noChangeArrowheads="1"/>
            </p:cNvSpPr>
            <p:nvPr/>
          </p:nvSpPr>
          <p:spPr bwMode="auto">
            <a:xfrm>
              <a:off x="2828" y="1244"/>
              <a:ext cx="1119"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latin typeface="Century Gothic" panose="020B0502020202020204" pitchFamily="34" charset="0"/>
                </a:rPr>
                <a:t>Doğrulama Kaynakları</a:t>
              </a:r>
              <a:endParaRPr lang="en-GB" altLang="tr-TR" sz="1600" b="1" dirty="0">
                <a:latin typeface="Century Gothic" panose="020B0502020202020204" pitchFamily="34" charset="0"/>
              </a:endParaRPr>
            </a:p>
          </p:txBody>
        </p:sp>
        <p:sp>
          <p:nvSpPr>
            <p:cNvPr id="20487" name="Rectangle 6"/>
            <p:cNvSpPr>
              <a:spLocks noChangeArrowheads="1"/>
            </p:cNvSpPr>
            <p:nvPr/>
          </p:nvSpPr>
          <p:spPr bwMode="auto">
            <a:xfrm>
              <a:off x="4025" y="1244"/>
              <a:ext cx="11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latin typeface="Century Gothic" panose="020B0502020202020204" pitchFamily="34" charset="0"/>
                </a:rPr>
                <a:t>Varsayımlar</a:t>
              </a:r>
              <a:endParaRPr lang="en-GB" altLang="tr-TR" sz="1600" b="1" dirty="0">
                <a:latin typeface="Century Gothic" panose="020B0502020202020204" pitchFamily="34" charset="0"/>
              </a:endParaRPr>
            </a:p>
          </p:txBody>
        </p:sp>
        <p:sp>
          <p:nvSpPr>
            <p:cNvPr id="20488" name="Rectangle 7"/>
            <p:cNvSpPr>
              <a:spLocks noChangeArrowheads="1"/>
            </p:cNvSpPr>
            <p:nvPr/>
          </p:nvSpPr>
          <p:spPr bwMode="auto">
            <a:xfrm>
              <a:off x="394" y="3030"/>
              <a:ext cx="1158" cy="386"/>
            </a:xfrm>
            <a:prstGeom prst="rect">
              <a:avLst/>
            </a:prstGeom>
            <a:solidFill>
              <a:srgbClr val="D6BCEA"/>
            </a:solidFill>
            <a:ln w="12700">
              <a:solidFill>
                <a:srgbClr val="D6BCEA"/>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89" name="Rectangle 8"/>
            <p:cNvSpPr>
              <a:spLocks noChangeArrowheads="1"/>
            </p:cNvSpPr>
            <p:nvPr/>
          </p:nvSpPr>
          <p:spPr bwMode="auto">
            <a:xfrm>
              <a:off x="1622" y="3059"/>
              <a:ext cx="1072" cy="377"/>
            </a:xfrm>
            <a:prstGeom prst="rect">
              <a:avLst/>
            </a:prstGeom>
            <a:solidFill>
              <a:schemeClr val="accent5">
                <a:lumMod val="20000"/>
                <a:lumOff val="80000"/>
              </a:schemeClr>
            </a:solidFill>
            <a:ln w="12700">
              <a:solidFill>
                <a:schemeClr val="accent5">
                  <a:lumMod val="20000"/>
                  <a:lumOff val="8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0" name="Rectangle 9"/>
            <p:cNvSpPr>
              <a:spLocks noChangeArrowheads="1"/>
            </p:cNvSpPr>
            <p:nvPr/>
          </p:nvSpPr>
          <p:spPr bwMode="auto">
            <a:xfrm>
              <a:off x="2814" y="3059"/>
              <a:ext cx="1073" cy="377"/>
            </a:xfrm>
            <a:prstGeom prst="rect">
              <a:avLst/>
            </a:prstGeom>
            <a:solidFill>
              <a:schemeClr val="accent2">
                <a:lumMod val="20000"/>
                <a:lumOff val="80000"/>
              </a:schemeClr>
            </a:solidFill>
            <a:ln w="12700">
              <a:solidFill>
                <a:schemeClr val="accent2">
                  <a:lumMod val="20000"/>
                  <a:lumOff val="8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1" name="Rectangle 10"/>
            <p:cNvSpPr>
              <a:spLocks noChangeArrowheads="1"/>
            </p:cNvSpPr>
            <p:nvPr/>
          </p:nvSpPr>
          <p:spPr bwMode="auto">
            <a:xfrm>
              <a:off x="4015" y="3059"/>
              <a:ext cx="1065" cy="377"/>
            </a:xfrm>
            <a:prstGeom prst="rect">
              <a:avLst/>
            </a:prstGeom>
            <a:solidFill>
              <a:srgbClr val="FDA4B5"/>
            </a:solidFill>
            <a:ln w="12700">
              <a:solidFill>
                <a:srgbClr val="FDA4B5"/>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2" name="Rectangle 11"/>
            <p:cNvSpPr>
              <a:spLocks noChangeArrowheads="1"/>
            </p:cNvSpPr>
            <p:nvPr/>
          </p:nvSpPr>
          <p:spPr bwMode="auto">
            <a:xfrm>
              <a:off x="400" y="2614"/>
              <a:ext cx="1152" cy="370"/>
            </a:xfrm>
            <a:prstGeom prst="rect">
              <a:avLst/>
            </a:prstGeom>
            <a:solidFill>
              <a:srgbClr val="C9A6E4"/>
            </a:solidFill>
            <a:ln w="12700">
              <a:solidFill>
                <a:srgbClr val="C9A6E4"/>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3" name="Rectangle 12"/>
            <p:cNvSpPr>
              <a:spLocks noChangeArrowheads="1"/>
            </p:cNvSpPr>
            <p:nvPr/>
          </p:nvSpPr>
          <p:spPr bwMode="auto">
            <a:xfrm>
              <a:off x="1622" y="2614"/>
              <a:ext cx="1072" cy="373"/>
            </a:xfrm>
            <a:prstGeom prst="rect">
              <a:avLst/>
            </a:prstGeom>
            <a:solidFill>
              <a:schemeClr val="accent5">
                <a:lumMod val="40000"/>
                <a:lumOff val="60000"/>
              </a:schemeClr>
            </a:solidFill>
            <a:ln w="12700">
              <a:solidFill>
                <a:schemeClr val="accent5">
                  <a:lumMod val="60000"/>
                  <a:lumOff val="4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4" name="Rectangle 13"/>
            <p:cNvSpPr>
              <a:spLocks noChangeArrowheads="1"/>
            </p:cNvSpPr>
            <p:nvPr/>
          </p:nvSpPr>
          <p:spPr bwMode="auto">
            <a:xfrm>
              <a:off x="2814" y="2614"/>
              <a:ext cx="1073" cy="373"/>
            </a:xfrm>
            <a:prstGeom prst="rect">
              <a:avLst/>
            </a:prstGeom>
            <a:solidFill>
              <a:schemeClr val="accent2">
                <a:lumMod val="40000"/>
                <a:lumOff val="60000"/>
              </a:schemeClr>
            </a:solidFill>
            <a:ln w="12700">
              <a:solidFill>
                <a:schemeClr val="accent2">
                  <a:lumMod val="40000"/>
                  <a:lumOff val="6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5" name="Rectangle 14"/>
            <p:cNvSpPr>
              <a:spLocks noChangeArrowheads="1"/>
            </p:cNvSpPr>
            <p:nvPr/>
          </p:nvSpPr>
          <p:spPr bwMode="auto">
            <a:xfrm>
              <a:off x="4015" y="2614"/>
              <a:ext cx="1065" cy="373"/>
            </a:xfrm>
            <a:prstGeom prst="rect">
              <a:avLst/>
            </a:prstGeom>
            <a:solidFill>
              <a:srgbClr val="F76681"/>
            </a:solidFill>
            <a:ln w="12700">
              <a:solidFill>
                <a:srgbClr val="F7668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6" name="Rectangle 15"/>
            <p:cNvSpPr>
              <a:spLocks noChangeArrowheads="1"/>
            </p:cNvSpPr>
            <p:nvPr/>
          </p:nvSpPr>
          <p:spPr bwMode="auto">
            <a:xfrm>
              <a:off x="1622" y="2169"/>
              <a:ext cx="1072" cy="377"/>
            </a:xfrm>
            <a:prstGeom prst="rect">
              <a:avLst/>
            </a:prstGeom>
            <a:solidFill>
              <a:schemeClr val="accent5">
                <a:lumMod val="60000"/>
                <a:lumOff val="40000"/>
              </a:schemeClr>
            </a:solidFill>
            <a:ln w="12700">
              <a:solidFill>
                <a:schemeClr val="accent5">
                  <a:lumMod val="60000"/>
                  <a:lumOff val="4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7" name="Rectangle 16"/>
            <p:cNvSpPr>
              <a:spLocks noChangeArrowheads="1"/>
            </p:cNvSpPr>
            <p:nvPr/>
          </p:nvSpPr>
          <p:spPr bwMode="auto">
            <a:xfrm>
              <a:off x="2814" y="2169"/>
              <a:ext cx="1073" cy="377"/>
            </a:xfrm>
            <a:prstGeom prst="rect">
              <a:avLst/>
            </a:prstGeom>
            <a:solidFill>
              <a:schemeClr val="accent2">
                <a:lumMod val="60000"/>
                <a:lumOff val="40000"/>
              </a:schemeClr>
            </a:solidFill>
            <a:ln w="12700">
              <a:solidFill>
                <a:schemeClr val="accent2">
                  <a:lumMod val="60000"/>
                  <a:lumOff val="40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8" name="Rectangle 17"/>
            <p:cNvSpPr>
              <a:spLocks noChangeArrowheads="1"/>
            </p:cNvSpPr>
            <p:nvPr/>
          </p:nvSpPr>
          <p:spPr bwMode="auto">
            <a:xfrm>
              <a:off x="4015" y="2169"/>
              <a:ext cx="1065" cy="377"/>
            </a:xfrm>
            <a:prstGeom prst="rect">
              <a:avLst/>
            </a:prstGeom>
            <a:solidFill>
              <a:srgbClr val="E5405D"/>
            </a:solidFill>
            <a:ln w="12700">
              <a:solidFill>
                <a:srgbClr val="E5405D"/>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499" name="Rectangle 18"/>
            <p:cNvSpPr>
              <a:spLocks noChangeArrowheads="1"/>
            </p:cNvSpPr>
            <p:nvPr/>
          </p:nvSpPr>
          <p:spPr bwMode="auto">
            <a:xfrm>
              <a:off x="1622" y="1727"/>
              <a:ext cx="1072" cy="377"/>
            </a:xfrm>
            <a:prstGeom prst="rect">
              <a:avLst/>
            </a:prstGeom>
            <a:solidFill>
              <a:schemeClr val="accent5">
                <a:lumMod val="75000"/>
              </a:schemeClr>
            </a:solidFill>
            <a:ln w="12700">
              <a:solidFill>
                <a:schemeClr val="accent5">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500" name="Rectangle 19"/>
            <p:cNvSpPr>
              <a:spLocks noChangeArrowheads="1"/>
            </p:cNvSpPr>
            <p:nvPr/>
          </p:nvSpPr>
          <p:spPr bwMode="auto">
            <a:xfrm>
              <a:off x="2814" y="1727"/>
              <a:ext cx="1073" cy="377"/>
            </a:xfrm>
            <a:prstGeom prst="rect">
              <a:avLst/>
            </a:prstGeom>
            <a:solidFill>
              <a:schemeClr val="accent2">
                <a:lumMod val="75000"/>
              </a:schemeClr>
            </a:solidFill>
            <a:ln w="12700">
              <a:solidFill>
                <a:schemeClr val="accent2">
                  <a:lumMod val="75000"/>
                </a:schemeClr>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solidFill>
                  <a:schemeClr val="bg1"/>
                </a:solidFill>
              </a:endParaRPr>
            </a:p>
          </p:txBody>
        </p:sp>
        <p:sp>
          <p:nvSpPr>
            <p:cNvPr id="20501" name="Rectangle 20"/>
            <p:cNvSpPr>
              <a:spLocks noChangeArrowheads="1"/>
            </p:cNvSpPr>
            <p:nvPr/>
          </p:nvSpPr>
          <p:spPr bwMode="auto">
            <a:xfrm>
              <a:off x="400" y="1719"/>
              <a:ext cx="1152" cy="376"/>
            </a:xfrm>
            <a:prstGeom prst="rect">
              <a:avLst/>
            </a:prstGeom>
            <a:solidFill>
              <a:srgbClr val="A366D0"/>
            </a:solidFill>
            <a:ln w="12700">
              <a:solidFill>
                <a:srgbClr val="A366D0"/>
              </a:solidFill>
              <a:miter lim="800000"/>
              <a:headEnd/>
              <a:tailEnd/>
            </a:ln>
          </p:spPr>
          <p:txBody>
            <a:bodyPr lIns="90488" tIns="44450" rIns="90488" bIns="4445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chemeClr val="bg1"/>
                  </a:solidFill>
                  <a:latin typeface="Century Gothic" panose="020B0502020202020204" pitchFamily="34" charset="0"/>
                </a:rPr>
                <a:t>Projenin Genel Hedefi</a:t>
              </a:r>
              <a:endParaRPr lang="en-GB" altLang="tr-TR" sz="1600" b="1" dirty="0">
                <a:solidFill>
                  <a:schemeClr val="bg1"/>
                </a:solidFill>
                <a:latin typeface="Century Gothic" panose="020B0502020202020204" pitchFamily="34" charset="0"/>
              </a:endParaRPr>
            </a:p>
          </p:txBody>
        </p:sp>
        <p:sp>
          <p:nvSpPr>
            <p:cNvPr id="20502" name="Rectangle 21"/>
            <p:cNvSpPr>
              <a:spLocks noChangeArrowheads="1"/>
            </p:cNvSpPr>
            <p:nvPr/>
          </p:nvSpPr>
          <p:spPr bwMode="auto">
            <a:xfrm>
              <a:off x="384" y="2685"/>
              <a:ext cx="11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chemeClr val="bg1"/>
                  </a:solidFill>
                  <a:latin typeface="Century Gothic" panose="020B0502020202020204" pitchFamily="34" charset="0"/>
                </a:rPr>
                <a:t>Sonuçlar</a:t>
              </a:r>
              <a:endParaRPr lang="en-GB" altLang="tr-TR" sz="1600" b="1" dirty="0">
                <a:solidFill>
                  <a:schemeClr val="bg1"/>
                </a:solidFill>
                <a:latin typeface="Century Gothic" panose="020B0502020202020204" pitchFamily="34" charset="0"/>
              </a:endParaRPr>
            </a:p>
          </p:txBody>
        </p:sp>
        <p:sp>
          <p:nvSpPr>
            <p:cNvPr id="20503" name="Rectangle 22"/>
            <p:cNvSpPr>
              <a:spLocks noChangeArrowheads="1"/>
            </p:cNvSpPr>
            <p:nvPr/>
          </p:nvSpPr>
          <p:spPr bwMode="auto">
            <a:xfrm>
              <a:off x="400" y="3069"/>
              <a:ext cx="111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chemeClr val="bg1"/>
                  </a:solidFill>
                  <a:latin typeface="Century Gothic" panose="020B0502020202020204" pitchFamily="34" charset="0"/>
                </a:rPr>
                <a:t>Faaliyetler</a:t>
              </a:r>
              <a:endParaRPr lang="en-GB" altLang="tr-TR" b="1" dirty="0">
                <a:solidFill>
                  <a:schemeClr val="bg1"/>
                </a:solidFill>
                <a:latin typeface="Century Gothic" panose="020B0502020202020204" pitchFamily="34" charset="0"/>
              </a:endParaRPr>
            </a:p>
          </p:txBody>
        </p:sp>
        <p:sp>
          <p:nvSpPr>
            <p:cNvPr id="20504" name="Line 23"/>
            <p:cNvSpPr>
              <a:spLocks noChangeShapeType="1"/>
            </p:cNvSpPr>
            <p:nvPr/>
          </p:nvSpPr>
          <p:spPr bwMode="auto">
            <a:xfrm>
              <a:off x="1362" y="3277"/>
              <a:ext cx="3080" cy="0"/>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05" name="Line 24"/>
            <p:cNvSpPr>
              <a:spLocks noChangeShapeType="1"/>
            </p:cNvSpPr>
            <p:nvPr/>
          </p:nvSpPr>
          <p:spPr bwMode="auto">
            <a:xfrm>
              <a:off x="1362" y="2808"/>
              <a:ext cx="3080" cy="0"/>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06" name="Line 25"/>
            <p:cNvSpPr>
              <a:spLocks noChangeShapeType="1"/>
            </p:cNvSpPr>
            <p:nvPr/>
          </p:nvSpPr>
          <p:spPr bwMode="auto">
            <a:xfrm>
              <a:off x="1362" y="2347"/>
              <a:ext cx="3080" cy="0"/>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07" name="Line 26"/>
            <p:cNvSpPr>
              <a:spLocks noChangeShapeType="1"/>
            </p:cNvSpPr>
            <p:nvPr/>
          </p:nvSpPr>
          <p:spPr bwMode="auto">
            <a:xfrm flipH="1" flipV="1">
              <a:off x="1264" y="2878"/>
              <a:ext cx="2982" cy="279"/>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08" name="Line 27"/>
            <p:cNvSpPr>
              <a:spLocks noChangeShapeType="1"/>
            </p:cNvSpPr>
            <p:nvPr/>
          </p:nvSpPr>
          <p:spPr bwMode="auto">
            <a:xfrm flipH="1" flipV="1">
              <a:off x="1264" y="2459"/>
              <a:ext cx="2982" cy="279"/>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09" name="Line 28"/>
            <p:cNvSpPr>
              <a:spLocks noChangeShapeType="1"/>
            </p:cNvSpPr>
            <p:nvPr/>
          </p:nvSpPr>
          <p:spPr bwMode="auto">
            <a:xfrm flipH="1" flipV="1">
              <a:off x="1264" y="1998"/>
              <a:ext cx="2982" cy="279"/>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10" name="Rectangle 29"/>
            <p:cNvSpPr>
              <a:spLocks noChangeArrowheads="1"/>
            </p:cNvSpPr>
            <p:nvPr/>
          </p:nvSpPr>
          <p:spPr bwMode="auto">
            <a:xfrm>
              <a:off x="4022" y="3487"/>
              <a:ext cx="1065" cy="377"/>
            </a:xfrm>
            <a:prstGeom prst="rect">
              <a:avLst/>
            </a:prstGeom>
            <a:solidFill>
              <a:srgbClr val="FF99CC"/>
            </a:solidFill>
            <a:ln w="12700">
              <a:solidFill>
                <a:srgbClr val="FF99CC"/>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de-DE" altLang="tr-TR" b="1">
                <a:solidFill>
                  <a:schemeClr val="bg1"/>
                </a:solidFill>
                <a:latin typeface="Arial Narrow" panose="020B0606020202030204" pitchFamily="34" charset="0"/>
              </a:endParaRPr>
            </a:p>
          </p:txBody>
        </p:sp>
        <p:sp>
          <p:nvSpPr>
            <p:cNvPr id="20511" name="Line 30"/>
            <p:cNvSpPr>
              <a:spLocks noChangeShapeType="1"/>
            </p:cNvSpPr>
            <p:nvPr/>
          </p:nvSpPr>
          <p:spPr bwMode="auto">
            <a:xfrm flipH="1" flipV="1">
              <a:off x="1283" y="3334"/>
              <a:ext cx="2983" cy="279"/>
            </a:xfrm>
            <a:prstGeom prst="line">
              <a:avLst/>
            </a:prstGeom>
            <a:noFill/>
            <a:ln w="508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0512" name="Rectangle 31"/>
            <p:cNvSpPr>
              <a:spLocks noChangeArrowheads="1"/>
            </p:cNvSpPr>
            <p:nvPr/>
          </p:nvSpPr>
          <p:spPr bwMode="auto">
            <a:xfrm>
              <a:off x="1589" y="3067"/>
              <a:ext cx="1190" cy="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400" b="1" dirty="0">
                  <a:solidFill>
                    <a:srgbClr val="022859"/>
                  </a:solidFill>
                  <a:latin typeface="Century Gothic" panose="020B0502020202020204" pitchFamily="34" charset="0"/>
                </a:rPr>
                <a:t>Araçlar/Kaynaklar (opsiyonel)</a:t>
              </a:r>
              <a:endParaRPr lang="en-GB" altLang="tr-TR" sz="1400" b="1" dirty="0">
                <a:solidFill>
                  <a:srgbClr val="022859"/>
                </a:solidFill>
                <a:latin typeface="Century Gothic" panose="020B0502020202020204" pitchFamily="34" charset="0"/>
              </a:endParaRPr>
            </a:p>
          </p:txBody>
        </p:sp>
        <p:sp>
          <p:nvSpPr>
            <p:cNvPr id="20513" name="Rectangle 32"/>
            <p:cNvSpPr>
              <a:spLocks noChangeArrowheads="1"/>
            </p:cNvSpPr>
            <p:nvPr/>
          </p:nvSpPr>
          <p:spPr bwMode="auto">
            <a:xfrm>
              <a:off x="2818" y="3067"/>
              <a:ext cx="1115"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chemeClr val="accent2">
                      <a:lumMod val="75000"/>
                    </a:schemeClr>
                  </a:solidFill>
                  <a:latin typeface="Century Gothic" panose="020B0502020202020204" pitchFamily="34" charset="0"/>
                </a:rPr>
                <a:t>Maliyet/Bütçe</a:t>
              </a:r>
              <a:r>
                <a:rPr lang="tr-TR" altLang="tr-TR" b="1" dirty="0">
                  <a:solidFill>
                    <a:schemeClr val="accent2">
                      <a:lumMod val="75000"/>
                    </a:schemeClr>
                  </a:solidFill>
                  <a:latin typeface="Century Gothic" panose="020B0502020202020204" pitchFamily="34" charset="0"/>
                </a:rPr>
                <a:t> </a:t>
              </a:r>
              <a:r>
                <a:rPr lang="tr-TR" altLang="tr-TR" sz="1400" b="1" dirty="0">
                  <a:solidFill>
                    <a:schemeClr val="accent2">
                      <a:lumMod val="75000"/>
                    </a:schemeClr>
                  </a:solidFill>
                  <a:latin typeface="Century Gothic" panose="020B0502020202020204" pitchFamily="34" charset="0"/>
                </a:rPr>
                <a:t>(opsiyonel)</a:t>
              </a:r>
              <a:endParaRPr lang="en-GB" altLang="tr-TR" sz="1400" b="1" dirty="0">
                <a:solidFill>
                  <a:schemeClr val="accent2">
                    <a:lumMod val="75000"/>
                  </a:schemeClr>
                </a:solidFill>
                <a:latin typeface="Century Gothic" panose="020B0502020202020204" pitchFamily="34" charset="0"/>
              </a:endParaRPr>
            </a:p>
            <a:p>
              <a:pPr>
                <a:spcBef>
                  <a:spcPct val="50000"/>
                </a:spcBef>
              </a:pPr>
              <a:endParaRPr lang="en-GB" altLang="tr-TR" b="1" dirty="0">
                <a:solidFill>
                  <a:schemeClr val="bg1"/>
                </a:solidFill>
                <a:latin typeface="Arial Narrow" panose="020B0606020202030204" pitchFamily="34" charset="0"/>
              </a:endParaRPr>
            </a:p>
          </p:txBody>
        </p:sp>
        <p:sp>
          <p:nvSpPr>
            <p:cNvPr id="20514" name="Rectangle 33"/>
            <p:cNvSpPr>
              <a:spLocks noChangeArrowheads="1"/>
            </p:cNvSpPr>
            <p:nvPr/>
          </p:nvSpPr>
          <p:spPr bwMode="auto">
            <a:xfrm>
              <a:off x="4050" y="3488"/>
              <a:ext cx="129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solidFill>
                    <a:srgbClr val="E5405D"/>
                  </a:solidFill>
                  <a:latin typeface="Century Gothic" panose="020B0502020202020204" pitchFamily="34" charset="0"/>
                </a:rPr>
                <a:t>Ön</a:t>
              </a:r>
              <a:r>
                <a:rPr lang="en-US" altLang="tr-TR" sz="1600" b="1" dirty="0">
                  <a:solidFill>
                    <a:srgbClr val="E5405D"/>
                  </a:solidFill>
                  <a:latin typeface="Century Gothic" panose="020B0502020202020204" pitchFamily="34" charset="0"/>
                </a:rPr>
                <a:t> </a:t>
              </a:r>
              <a:r>
                <a:rPr lang="tr-TR" altLang="tr-TR" sz="1600" b="1" dirty="0">
                  <a:solidFill>
                    <a:srgbClr val="E5405D"/>
                  </a:solidFill>
                  <a:latin typeface="Century Gothic" panose="020B0502020202020204" pitchFamily="34" charset="0"/>
                </a:rPr>
                <a:t>koşullar</a:t>
              </a:r>
              <a:endParaRPr lang="en-GB" altLang="tr-TR" sz="1600" b="1" dirty="0">
                <a:solidFill>
                  <a:srgbClr val="E5405D"/>
                </a:solidFill>
                <a:latin typeface="Century Gothic" panose="020B0502020202020204" pitchFamily="34" charset="0"/>
              </a:endParaRPr>
            </a:p>
          </p:txBody>
        </p:sp>
        <p:sp>
          <p:nvSpPr>
            <p:cNvPr id="20516" name="Rectangle 35"/>
            <p:cNvSpPr>
              <a:spLocks noChangeArrowheads="1"/>
            </p:cNvSpPr>
            <p:nvPr/>
          </p:nvSpPr>
          <p:spPr bwMode="auto">
            <a:xfrm>
              <a:off x="369" y="1237"/>
              <a:ext cx="1183"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1600" b="1" dirty="0">
                  <a:latin typeface="Century Gothic" panose="020B0502020202020204" pitchFamily="34" charset="0"/>
                </a:rPr>
                <a:t>Müdahale Mantığı-Projenin Kapsamı</a:t>
              </a:r>
              <a:endParaRPr lang="en-GB" altLang="tr-TR" sz="1600" b="1" dirty="0">
                <a:latin typeface="Century Gothic" panose="020B0502020202020204" pitchFamily="34" charset="0"/>
              </a:endParaRPr>
            </a:p>
          </p:txBody>
        </p:sp>
      </p:grpSp>
    </p:spTree>
    <p:extLst>
      <p:ext uri="{BB962C8B-B14F-4D97-AF65-F5344CB8AC3E}">
        <p14:creationId xmlns:p14="http://schemas.microsoft.com/office/powerpoint/2010/main" val="1373126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1" y="1620000"/>
            <a:ext cx="2975306"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Başarı Göstergeleri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1012555" cy="3534464"/>
          </a:xfrm>
        </p:spPr>
        <p:txBody>
          <a:bodyPr vert="horz" lIns="91440" tIns="108000" rIns="91440" bIns="46800" rtlCol="0">
            <a:noAutofit/>
          </a:bodyPr>
          <a:lstStyle/>
          <a:p>
            <a:pPr marL="0" indent="0" algn="just">
              <a:spcBef>
                <a:spcPts val="600"/>
              </a:spcBef>
              <a:spcAft>
                <a:spcPts val="600"/>
              </a:spcAft>
              <a:buNone/>
            </a:pPr>
            <a:r>
              <a:rPr lang="tr-TR" sz="2000" b="1" dirty="0">
                <a:latin typeface="Century Gothic" panose="020B0502020202020204" pitchFamily="34" charset="0"/>
              </a:rPr>
              <a:t>Nedir?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Projenizin amaçlarını operasyonel olarak ölçebilen, performans ölçüm olanağı sağlayan ve projenin her aşamada izlenmesine olanak sağlayan araçlardır. Her bir gösterge kısaca müdahaleye ilişkin </a:t>
            </a:r>
            <a:r>
              <a:rPr lang="tr-TR" sz="2000" b="1" dirty="0">
                <a:latin typeface="Century Gothic" panose="020B0502020202020204" pitchFamily="34" charset="0"/>
              </a:rPr>
              <a:t>Nicelik, Nitelik, Zaman ve Yer </a:t>
            </a:r>
            <a:r>
              <a:rPr lang="tr-TR" sz="2000" dirty="0">
                <a:latin typeface="Century Gothic" panose="020B0502020202020204" pitchFamily="34" charset="0"/>
              </a:rPr>
              <a:t>konusunda bilgi içermelidir. </a:t>
            </a:r>
            <a:r>
              <a:rPr lang="tr-TR" sz="2000" b="1" dirty="0">
                <a:latin typeface="Century Gothic" panose="020B0502020202020204" pitchFamily="34" charset="0"/>
              </a:rPr>
              <a:t>	</a:t>
            </a:r>
          </a:p>
          <a:p>
            <a:pPr marL="0" indent="0" algn="just">
              <a:spcBef>
                <a:spcPts val="600"/>
              </a:spcBef>
              <a:spcAft>
                <a:spcPts val="600"/>
              </a:spcAft>
              <a:buNone/>
            </a:pPr>
            <a:r>
              <a:rPr lang="tr-TR" sz="2000" b="1" dirty="0">
                <a:latin typeface="Century Gothic" panose="020B0502020202020204" pitchFamily="34" charset="0"/>
              </a:rPr>
              <a:t>Ne İşe Yararlar?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Genel Hedefin, Proje Amacının ve Sonuçların karakteristiklerini açıklığa kavuştururlar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Projeyi daha objektif bir şekilde yönetmenizi sağlarlar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Performans ölçümü, izleme ve değerlendirme için bir baz oluştururlar</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4004853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6335"/>
            <a:ext cx="351175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Doğrulama Kaynakları</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Doğrulama Kaynakları, göstergelerin kontrol edilmesi için gerekli bilgiyi sağlayacak dokümanlar, raporlar ve diğer kaynaklardır.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Göstergelerin </a:t>
            </a:r>
            <a:r>
              <a:rPr lang="tr-TR" sz="2000" u="sng" dirty="0">
                <a:latin typeface="Century Gothic" panose="020B0502020202020204" pitchFamily="34" charset="0"/>
              </a:rPr>
              <a:t>belirlenmesiyle eş zamanlı olarak </a:t>
            </a:r>
            <a:r>
              <a:rPr lang="tr-TR" sz="2000" dirty="0">
                <a:latin typeface="Century Gothic" panose="020B0502020202020204" pitchFamily="34" charset="0"/>
              </a:rPr>
              <a:t>doğrulama kaynakları da belirtilmelidir. </a:t>
            </a:r>
          </a:p>
          <a:p>
            <a:pPr marL="0" indent="0" algn="just">
              <a:spcBef>
                <a:spcPts val="1800"/>
              </a:spcBef>
              <a:spcAft>
                <a:spcPts val="600"/>
              </a:spcAft>
              <a:buNone/>
            </a:pPr>
            <a:r>
              <a:rPr lang="tr-TR" sz="2000" dirty="0">
                <a:latin typeface="Century Gothic" panose="020B0502020202020204" pitchFamily="34" charset="0"/>
              </a:rPr>
              <a:t>Doğrulama kaynakları şu bilgileri vermelidir: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Bilginin sağlanacağı format (örn: İlerleme raporları, proje hesapları, proje kayıtları, resmi istatistikler vs.),</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Bilgiyi kimin sağlayacağı,</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Bilginin hangi sıklıkta sağlanacağı (örn: Aylık, üç aylık, yıllık vs.)</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3926651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5" name="Group 3"/>
          <p:cNvGrpSpPr>
            <a:grpSpLocks/>
          </p:cNvGrpSpPr>
          <p:nvPr/>
        </p:nvGrpSpPr>
        <p:grpSpPr bwMode="auto">
          <a:xfrm>
            <a:off x="1992314" y="1966913"/>
            <a:ext cx="8239125" cy="4243388"/>
            <a:chOff x="337" y="1292"/>
            <a:chExt cx="5190" cy="2673"/>
          </a:xfrm>
        </p:grpSpPr>
        <p:sp>
          <p:nvSpPr>
            <p:cNvPr id="23556" name="Rectangle 4"/>
            <p:cNvSpPr>
              <a:spLocks noChangeArrowheads="1"/>
            </p:cNvSpPr>
            <p:nvPr/>
          </p:nvSpPr>
          <p:spPr bwMode="auto">
            <a:xfrm>
              <a:off x="1099" y="2196"/>
              <a:ext cx="288" cy="190"/>
            </a:xfrm>
            <a:prstGeom prst="rect">
              <a:avLst/>
            </a:prstGeom>
            <a:solidFill>
              <a:srgbClr val="A2FFA3"/>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57" name="Rectangle 5"/>
            <p:cNvSpPr>
              <a:spLocks noChangeArrowheads="1"/>
            </p:cNvSpPr>
            <p:nvPr/>
          </p:nvSpPr>
          <p:spPr bwMode="auto">
            <a:xfrm>
              <a:off x="1419" y="2196"/>
              <a:ext cx="288" cy="190"/>
            </a:xfrm>
            <a:prstGeom prst="rect">
              <a:avLst/>
            </a:prstGeom>
            <a:solidFill>
              <a:srgbClr val="BAF8F2"/>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58" name="Rectangle 6"/>
            <p:cNvSpPr>
              <a:spLocks noChangeArrowheads="1"/>
            </p:cNvSpPr>
            <p:nvPr/>
          </p:nvSpPr>
          <p:spPr bwMode="auto">
            <a:xfrm>
              <a:off x="1739" y="2196"/>
              <a:ext cx="288" cy="190"/>
            </a:xfrm>
            <a:prstGeom prst="rect">
              <a:avLst/>
            </a:prstGeom>
            <a:solidFill>
              <a:srgbClr val="FFD699"/>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59" name="Rectangle 7"/>
            <p:cNvSpPr>
              <a:spLocks noChangeArrowheads="1"/>
            </p:cNvSpPr>
            <p:nvPr/>
          </p:nvSpPr>
          <p:spPr bwMode="auto">
            <a:xfrm>
              <a:off x="2060" y="2196"/>
              <a:ext cx="287" cy="190"/>
            </a:xfrm>
            <a:prstGeom prst="rect">
              <a:avLst/>
            </a:prstGeom>
            <a:solidFill>
              <a:srgbClr val="FDA4B5"/>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0" name="Rectangle 8"/>
            <p:cNvSpPr>
              <a:spLocks noChangeArrowheads="1"/>
            </p:cNvSpPr>
            <p:nvPr/>
          </p:nvSpPr>
          <p:spPr bwMode="auto">
            <a:xfrm>
              <a:off x="1099" y="1971"/>
              <a:ext cx="288" cy="188"/>
            </a:xfrm>
            <a:prstGeom prst="rect">
              <a:avLst/>
            </a:prstGeom>
            <a:solidFill>
              <a:srgbClr val="51DC00"/>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1" name="Rectangle 9"/>
            <p:cNvSpPr>
              <a:spLocks noChangeArrowheads="1"/>
            </p:cNvSpPr>
            <p:nvPr/>
          </p:nvSpPr>
          <p:spPr bwMode="auto">
            <a:xfrm>
              <a:off x="1419" y="1971"/>
              <a:ext cx="288" cy="188"/>
            </a:xfrm>
            <a:prstGeom prst="rect">
              <a:avLst/>
            </a:prstGeom>
            <a:solidFill>
              <a:srgbClr val="90AAFC"/>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2" name="Rectangle 10"/>
            <p:cNvSpPr>
              <a:spLocks noChangeArrowheads="1"/>
            </p:cNvSpPr>
            <p:nvPr/>
          </p:nvSpPr>
          <p:spPr bwMode="auto">
            <a:xfrm>
              <a:off x="1739" y="1971"/>
              <a:ext cx="288" cy="188"/>
            </a:xfrm>
            <a:prstGeom prst="rect">
              <a:avLst/>
            </a:prstGeom>
            <a:solidFill>
              <a:srgbClr val="FEC168"/>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3" name="Rectangle 11"/>
            <p:cNvSpPr>
              <a:spLocks noChangeArrowheads="1"/>
            </p:cNvSpPr>
            <p:nvPr/>
          </p:nvSpPr>
          <p:spPr bwMode="auto">
            <a:xfrm>
              <a:off x="2060" y="1971"/>
              <a:ext cx="287" cy="188"/>
            </a:xfrm>
            <a:prstGeom prst="rect">
              <a:avLst/>
            </a:prstGeom>
            <a:solidFill>
              <a:srgbClr val="F7668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4" name="Rectangle 12"/>
            <p:cNvSpPr>
              <a:spLocks noChangeArrowheads="1"/>
            </p:cNvSpPr>
            <p:nvPr/>
          </p:nvSpPr>
          <p:spPr bwMode="auto">
            <a:xfrm>
              <a:off x="1099" y="1746"/>
              <a:ext cx="288" cy="190"/>
            </a:xfrm>
            <a:prstGeom prst="rect">
              <a:avLst/>
            </a:prstGeom>
            <a:solidFill>
              <a:srgbClr val="00AE00"/>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5" name="Rectangle 13"/>
            <p:cNvSpPr>
              <a:spLocks noChangeArrowheads="1"/>
            </p:cNvSpPr>
            <p:nvPr/>
          </p:nvSpPr>
          <p:spPr bwMode="auto">
            <a:xfrm>
              <a:off x="1419" y="1746"/>
              <a:ext cx="288" cy="190"/>
            </a:xfrm>
            <a:prstGeom prst="rect">
              <a:avLst/>
            </a:prstGeom>
            <a:solidFill>
              <a:srgbClr val="547CFA"/>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6" name="Rectangle 14"/>
            <p:cNvSpPr>
              <a:spLocks noChangeArrowheads="1"/>
            </p:cNvSpPr>
            <p:nvPr/>
          </p:nvSpPr>
          <p:spPr bwMode="auto">
            <a:xfrm>
              <a:off x="1739" y="1746"/>
              <a:ext cx="288" cy="190"/>
            </a:xfrm>
            <a:prstGeom prst="rect">
              <a:avLst/>
            </a:prstGeom>
            <a:solidFill>
              <a:srgbClr val="FEAD36"/>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7" name="Rectangle 15"/>
            <p:cNvSpPr>
              <a:spLocks noChangeArrowheads="1"/>
            </p:cNvSpPr>
            <p:nvPr/>
          </p:nvSpPr>
          <p:spPr bwMode="auto">
            <a:xfrm>
              <a:off x="2060" y="1746"/>
              <a:ext cx="287" cy="190"/>
            </a:xfrm>
            <a:prstGeom prst="rect">
              <a:avLst/>
            </a:prstGeom>
            <a:solidFill>
              <a:srgbClr val="E5405D"/>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8" name="Rectangle 16"/>
            <p:cNvSpPr>
              <a:spLocks noChangeArrowheads="1"/>
            </p:cNvSpPr>
            <p:nvPr/>
          </p:nvSpPr>
          <p:spPr bwMode="auto">
            <a:xfrm>
              <a:off x="1099" y="1523"/>
              <a:ext cx="288" cy="190"/>
            </a:xfrm>
            <a:prstGeom prst="rect">
              <a:avLst/>
            </a:prstGeom>
            <a:solidFill>
              <a:srgbClr val="037C03"/>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69" name="Rectangle 17"/>
            <p:cNvSpPr>
              <a:spLocks noChangeArrowheads="1"/>
            </p:cNvSpPr>
            <p:nvPr/>
          </p:nvSpPr>
          <p:spPr bwMode="auto">
            <a:xfrm>
              <a:off x="1419" y="1523"/>
              <a:ext cx="288" cy="190"/>
            </a:xfrm>
            <a:prstGeom prst="rect">
              <a:avLst/>
            </a:prstGeom>
            <a:solidFill>
              <a:srgbClr val="0534C9"/>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70" name="Rectangle 18"/>
            <p:cNvSpPr>
              <a:spLocks noChangeArrowheads="1"/>
            </p:cNvSpPr>
            <p:nvPr/>
          </p:nvSpPr>
          <p:spPr bwMode="auto">
            <a:xfrm>
              <a:off x="1739" y="1523"/>
              <a:ext cx="288" cy="190"/>
            </a:xfrm>
            <a:prstGeom prst="rect">
              <a:avLst/>
            </a:prstGeom>
            <a:solidFill>
              <a:srgbClr val="E38801"/>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grpSp>
          <p:nvGrpSpPr>
            <p:cNvPr id="23571" name="Group 19"/>
            <p:cNvGrpSpPr>
              <a:grpSpLocks/>
            </p:cNvGrpSpPr>
            <p:nvPr/>
          </p:nvGrpSpPr>
          <p:grpSpPr bwMode="auto">
            <a:xfrm>
              <a:off x="4032" y="2784"/>
              <a:ext cx="1495" cy="1181"/>
              <a:chOff x="4032" y="2784"/>
              <a:chExt cx="1494" cy="1181"/>
            </a:xfrm>
          </p:grpSpPr>
          <p:grpSp>
            <p:nvGrpSpPr>
              <p:cNvPr id="23623" name="Group 20"/>
              <p:cNvGrpSpPr>
                <a:grpSpLocks/>
              </p:cNvGrpSpPr>
              <p:nvPr/>
            </p:nvGrpSpPr>
            <p:grpSpPr bwMode="auto">
              <a:xfrm>
                <a:off x="4608" y="2784"/>
                <a:ext cx="918" cy="864"/>
                <a:chOff x="4218" y="2976"/>
                <a:chExt cx="918" cy="864"/>
              </a:xfrm>
            </p:grpSpPr>
            <p:sp>
              <p:nvSpPr>
                <p:cNvPr id="23635" name="Rectangle 21"/>
                <p:cNvSpPr>
                  <a:spLocks noChangeArrowheads="1"/>
                </p:cNvSpPr>
                <p:nvPr/>
              </p:nvSpPr>
              <p:spPr bwMode="auto">
                <a:xfrm>
                  <a:off x="4231" y="2984"/>
                  <a:ext cx="808" cy="856"/>
                </a:xfrm>
                <a:prstGeom prst="rect">
                  <a:avLst/>
                </a:prstGeom>
                <a:solidFill>
                  <a:srgbClr val="C0FEF9"/>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636" name="Rectangle 22"/>
                <p:cNvSpPr>
                  <a:spLocks noChangeArrowheads="1"/>
                </p:cNvSpPr>
                <p:nvPr/>
              </p:nvSpPr>
              <p:spPr bwMode="auto">
                <a:xfrm>
                  <a:off x="4218" y="3134"/>
                  <a:ext cx="11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de-DE" altLang="tr-TR" sz="800"/>
                </a:p>
              </p:txBody>
            </p:sp>
            <p:sp>
              <p:nvSpPr>
                <p:cNvPr id="23637" name="Rectangle 23"/>
                <p:cNvSpPr>
                  <a:spLocks noChangeArrowheads="1"/>
                </p:cNvSpPr>
                <p:nvPr/>
              </p:nvSpPr>
              <p:spPr bwMode="auto">
                <a:xfrm>
                  <a:off x="4612" y="3134"/>
                  <a:ext cx="524"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9pPr>
                </a:lstStyle>
                <a:p>
                  <a:pPr algn="ctr"/>
                  <a:r>
                    <a:rPr lang="en-GB" altLang="tr-TR" sz="800"/>
                    <a:t>5500</a:t>
                  </a:r>
                </a:p>
                <a:p>
                  <a:pPr algn="ctr"/>
                  <a:r>
                    <a:rPr lang="en-GB" altLang="tr-TR" sz="800"/>
                    <a:t>1750</a:t>
                  </a:r>
                </a:p>
                <a:p>
                  <a:pPr algn="ctr"/>
                  <a:r>
                    <a:rPr lang="en-GB" altLang="tr-TR" sz="800"/>
                    <a:t>4250</a:t>
                  </a:r>
                </a:p>
                <a:p>
                  <a:pPr algn="ctr"/>
                  <a:r>
                    <a:rPr lang="en-GB" altLang="tr-TR" sz="800"/>
                    <a:t>  750</a:t>
                  </a:r>
                </a:p>
                <a:p>
                  <a:pPr algn="ctr"/>
                  <a:r>
                    <a:rPr lang="en-GB" altLang="tr-TR" sz="800"/>
                    <a:t>  400</a:t>
                  </a:r>
                </a:p>
                <a:p>
                  <a:pPr algn="ctr"/>
                  <a:r>
                    <a:rPr lang="en-GB" altLang="tr-TR" sz="800"/>
                    <a:t>1100</a:t>
                  </a:r>
                </a:p>
                <a:p>
                  <a:pPr algn="ctr"/>
                  <a:r>
                    <a:rPr lang="en-GB" altLang="tr-TR" sz="800"/>
                    <a:t>3100</a:t>
                  </a:r>
                </a:p>
              </p:txBody>
            </p:sp>
            <p:sp>
              <p:nvSpPr>
                <p:cNvPr id="23638" name="Rectangle 24"/>
                <p:cNvSpPr>
                  <a:spLocks noChangeArrowheads="1"/>
                </p:cNvSpPr>
                <p:nvPr/>
              </p:nvSpPr>
              <p:spPr bwMode="auto">
                <a:xfrm>
                  <a:off x="4458" y="2976"/>
                  <a:ext cx="3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1000" dirty="0"/>
                    <a:t>Bütçe</a:t>
                  </a:r>
                  <a:endParaRPr lang="en-GB" altLang="tr-TR" sz="1000" dirty="0"/>
                </a:p>
              </p:txBody>
            </p:sp>
          </p:grpSp>
          <p:grpSp>
            <p:nvGrpSpPr>
              <p:cNvPr id="23624" name="Group 25"/>
              <p:cNvGrpSpPr>
                <a:grpSpLocks/>
              </p:cNvGrpSpPr>
              <p:nvPr/>
            </p:nvGrpSpPr>
            <p:grpSpPr bwMode="auto">
              <a:xfrm>
                <a:off x="4032" y="2928"/>
                <a:ext cx="1200" cy="1037"/>
                <a:chOff x="4032" y="2928"/>
                <a:chExt cx="1200" cy="1037"/>
              </a:xfrm>
            </p:grpSpPr>
            <p:grpSp>
              <p:nvGrpSpPr>
                <p:cNvPr id="23625" name="Group 26"/>
                <p:cNvGrpSpPr>
                  <a:grpSpLocks/>
                </p:cNvGrpSpPr>
                <p:nvPr/>
              </p:nvGrpSpPr>
              <p:grpSpPr bwMode="auto">
                <a:xfrm>
                  <a:off x="4314" y="2928"/>
                  <a:ext cx="918" cy="864"/>
                  <a:chOff x="4218" y="2976"/>
                  <a:chExt cx="918" cy="864"/>
                </a:xfrm>
              </p:grpSpPr>
              <p:sp>
                <p:nvSpPr>
                  <p:cNvPr id="23631" name="Rectangle 27"/>
                  <p:cNvSpPr>
                    <a:spLocks noChangeArrowheads="1"/>
                  </p:cNvSpPr>
                  <p:nvPr/>
                </p:nvSpPr>
                <p:spPr bwMode="auto">
                  <a:xfrm>
                    <a:off x="4231" y="2984"/>
                    <a:ext cx="808" cy="856"/>
                  </a:xfrm>
                  <a:prstGeom prst="rect">
                    <a:avLst/>
                  </a:prstGeom>
                  <a:solidFill>
                    <a:srgbClr val="C0FEF9"/>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632" name="Rectangle 28"/>
                  <p:cNvSpPr>
                    <a:spLocks noChangeArrowheads="1"/>
                  </p:cNvSpPr>
                  <p:nvPr/>
                </p:nvSpPr>
                <p:spPr bwMode="auto">
                  <a:xfrm>
                    <a:off x="4218" y="3134"/>
                    <a:ext cx="114" cy="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de-DE" altLang="tr-TR" sz="800"/>
                  </a:p>
                </p:txBody>
              </p:sp>
              <p:sp>
                <p:nvSpPr>
                  <p:cNvPr id="23633" name="Rectangle 29"/>
                  <p:cNvSpPr>
                    <a:spLocks noChangeArrowheads="1"/>
                  </p:cNvSpPr>
                  <p:nvPr/>
                </p:nvSpPr>
                <p:spPr bwMode="auto">
                  <a:xfrm>
                    <a:off x="4612" y="3134"/>
                    <a:ext cx="524"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9pPr>
                  </a:lstStyle>
                  <a:p>
                    <a:pPr algn="ctr"/>
                    <a:r>
                      <a:rPr lang="en-GB" altLang="tr-TR" sz="800" dirty="0"/>
                      <a:t>5500</a:t>
                    </a:r>
                  </a:p>
                  <a:p>
                    <a:pPr algn="ctr"/>
                    <a:r>
                      <a:rPr lang="en-GB" altLang="tr-TR" sz="800" dirty="0"/>
                      <a:t>1750</a:t>
                    </a:r>
                  </a:p>
                  <a:p>
                    <a:pPr algn="ctr"/>
                    <a:r>
                      <a:rPr lang="en-GB" altLang="tr-TR" sz="800" dirty="0"/>
                      <a:t>4250</a:t>
                    </a:r>
                  </a:p>
                  <a:p>
                    <a:pPr algn="ctr"/>
                    <a:r>
                      <a:rPr lang="en-GB" altLang="tr-TR" sz="800" dirty="0"/>
                      <a:t>  750</a:t>
                    </a:r>
                  </a:p>
                  <a:p>
                    <a:pPr algn="ctr"/>
                    <a:r>
                      <a:rPr lang="en-GB" altLang="tr-TR" sz="800" dirty="0"/>
                      <a:t>  400</a:t>
                    </a:r>
                  </a:p>
                  <a:p>
                    <a:pPr algn="ctr"/>
                    <a:r>
                      <a:rPr lang="en-GB" altLang="tr-TR" sz="800" dirty="0"/>
                      <a:t>1100</a:t>
                    </a:r>
                  </a:p>
                  <a:p>
                    <a:pPr algn="ctr"/>
                    <a:r>
                      <a:rPr lang="en-GB" altLang="tr-TR" sz="800" dirty="0"/>
                      <a:t>3100</a:t>
                    </a:r>
                  </a:p>
                </p:txBody>
              </p:sp>
              <p:sp>
                <p:nvSpPr>
                  <p:cNvPr id="23634" name="Rectangle 30"/>
                  <p:cNvSpPr>
                    <a:spLocks noChangeArrowheads="1"/>
                  </p:cNvSpPr>
                  <p:nvPr/>
                </p:nvSpPr>
                <p:spPr bwMode="auto">
                  <a:xfrm>
                    <a:off x="4458" y="2976"/>
                    <a:ext cx="3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1000"/>
                      <a:t>Bütçe</a:t>
                    </a:r>
                    <a:endParaRPr lang="en-GB" altLang="tr-TR" sz="1000"/>
                  </a:p>
                </p:txBody>
              </p:sp>
            </p:grpSp>
            <p:grpSp>
              <p:nvGrpSpPr>
                <p:cNvPr id="23626" name="Group 31"/>
                <p:cNvGrpSpPr>
                  <a:grpSpLocks/>
                </p:cNvGrpSpPr>
                <p:nvPr/>
              </p:nvGrpSpPr>
              <p:grpSpPr bwMode="auto">
                <a:xfrm>
                  <a:off x="4032" y="3072"/>
                  <a:ext cx="918" cy="893"/>
                  <a:chOff x="4074" y="3072"/>
                  <a:chExt cx="918" cy="893"/>
                </a:xfrm>
              </p:grpSpPr>
              <p:sp>
                <p:nvSpPr>
                  <p:cNvPr id="23627" name="Rectangle 32"/>
                  <p:cNvSpPr>
                    <a:spLocks noChangeArrowheads="1"/>
                  </p:cNvSpPr>
                  <p:nvPr/>
                </p:nvSpPr>
                <p:spPr bwMode="auto">
                  <a:xfrm>
                    <a:off x="4087" y="3080"/>
                    <a:ext cx="808" cy="856"/>
                  </a:xfrm>
                  <a:prstGeom prst="rect">
                    <a:avLst/>
                  </a:prstGeom>
                  <a:solidFill>
                    <a:srgbClr val="C0FEF9"/>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628" name="Rectangle 33"/>
                  <p:cNvSpPr>
                    <a:spLocks noChangeArrowheads="1"/>
                  </p:cNvSpPr>
                  <p:nvPr/>
                </p:nvSpPr>
                <p:spPr bwMode="auto">
                  <a:xfrm>
                    <a:off x="4074" y="3230"/>
                    <a:ext cx="611"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tr-TR" sz="1000" dirty="0" err="1">
                        <a:solidFill>
                          <a:srgbClr val="FF0000"/>
                        </a:solidFill>
                      </a:rPr>
                      <a:t>Maaşlar</a:t>
                    </a:r>
                    <a:endParaRPr lang="en-GB" altLang="tr-TR" sz="1000" dirty="0">
                      <a:solidFill>
                        <a:srgbClr val="FF0000"/>
                      </a:solidFill>
                    </a:endParaRPr>
                  </a:p>
                  <a:p>
                    <a:r>
                      <a:rPr lang="en-GB" altLang="tr-TR" sz="1000" dirty="0" err="1">
                        <a:solidFill>
                          <a:srgbClr val="FF0000"/>
                        </a:solidFill>
                      </a:rPr>
                      <a:t>Yolluklar</a:t>
                    </a:r>
                    <a:endParaRPr lang="en-GB" altLang="tr-TR" sz="1000" dirty="0">
                      <a:solidFill>
                        <a:srgbClr val="FF0000"/>
                      </a:solidFill>
                    </a:endParaRPr>
                  </a:p>
                  <a:p>
                    <a:r>
                      <a:rPr lang="en-GB" altLang="tr-TR" sz="1000" dirty="0" err="1">
                        <a:solidFill>
                          <a:srgbClr val="FF0000"/>
                        </a:solidFill>
                      </a:rPr>
                      <a:t>Araç</a:t>
                    </a:r>
                    <a:r>
                      <a:rPr lang="en-GB" altLang="tr-TR" sz="1000" dirty="0">
                        <a:solidFill>
                          <a:srgbClr val="FF0000"/>
                        </a:solidFill>
                      </a:rPr>
                      <a:t> </a:t>
                    </a:r>
                    <a:r>
                      <a:rPr lang="en-GB" altLang="tr-TR" sz="1000" dirty="0" err="1">
                        <a:solidFill>
                          <a:srgbClr val="FF0000"/>
                        </a:solidFill>
                      </a:rPr>
                      <a:t>Gid</a:t>
                    </a:r>
                    <a:r>
                      <a:rPr lang="en-GB" altLang="tr-TR" sz="1000" dirty="0">
                        <a:solidFill>
                          <a:srgbClr val="FF0000"/>
                        </a:solidFill>
                      </a:rPr>
                      <a:t>.</a:t>
                    </a:r>
                  </a:p>
                  <a:p>
                    <a:r>
                      <a:rPr lang="en-GB" altLang="tr-TR" sz="1000" dirty="0" err="1">
                        <a:solidFill>
                          <a:srgbClr val="FF0000"/>
                        </a:solidFill>
                      </a:rPr>
                      <a:t>Ofi</a:t>
                    </a:r>
                    <a:r>
                      <a:rPr lang="tr-TR" altLang="tr-TR" sz="1000" dirty="0">
                        <a:solidFill>
                          <a:srgbClr val="FF0000"/>
                        </a:solidFill>
                      </a:rPr>
                      <a:t>s</a:t>
                    </a:r>
                    <a:endParaRPr lang="en-GB" altLang="tr-TR" sz="1000" dirty="0">
                      <a:solidFill>
                        <a:srgbClr val="FF0000"/>
                      </a:solidFill>
                    </a:endParaRPr>
                  </a:p>
                  <a:p>
                    <a:r>
                      <a:rPr lang="en-GB" altLang="tr-TR" sz="1000" dirty="0">
                        <a:solidFill>
                          <a:srgbClr val="FF0000"/>
                        </a:solidFill>
                      </a:rPr>
                      <a:t>Tel/Fax</a:t>
                    </a:r>
                  </a:p>
                  <a:p>
                    <a:r>
                      <a:rPr lang="tr-TR" altLang="tr-TR" sz="1000" dirty="0">
                        <a:solidFill>
                          <a:srgbClr val="FF0000"/>
                        </a:solidFill>
                      </a:rPr>
                      <a:t>Ekipman</a:t>
                    </a:r>
                    <a:endParaRPr lang="en-GB" altLang="tr-TR" sz="1000" dirty="0">
                      <a:solidFill>
                        <a:srgbClr val="FF0000"/>
                      </a:solidFill>
                    </a:endParaRPr>
                  </a:p>
                  <a:p>
                    <a:r>
                      <a:rPr lang="tr-TR" altLang="tr-TR" sz="1000" dirty="0">
                        <a:solidFill>
                          <a:srgbClr val="FF0000"/>
                        </a:solidFill>
                      </a:rPr>
                      <a:t>Organizasyon</a:t>
                    </a:r>
                    <a:endParaRPr lang="en-GB" altLang="tr-TR" sz="1000" dirty="0">
                      <a:solidFill>
                        <a:srgbClr val="FF0000"/>
                      </a:solidFill>
                    </a:endParaRPr>
                  </a:p>
                </p:txBody>
              </p:sp>
              <p:sp>
                <p:nvSpPr>
                  <p:cNvPr id="23629" name="Rectangle 34"/>
                  <p:cNvSpPr>
                    <a:spLocks noChangeArrowheads="1"/>
                  </p:cNvSpPr>
                  <p:nvPr/>
                </p:nvSpPr>
                <p:spPr bwMode="auto">
                  <a:xfrm>
                    <a:off x="4468" y="3230"/>
                    <a:ext cx="524"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228600" algn="r"/>
                        <a:tab pos="514350" algn="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28600" algn="r"/>
                        <a:tab pos="514350" algn="r"/>
                      </a:tabLst>
                      <a:defRPr>
                        <a:solidFill>
                          <a:schemeClr val="tx1"/>
                        </a:solidFill>
                        <a:latin typeface="Arial" panose="020B0604020202020204" pitchFamily="34" charset="0"/>
                        <a:cs typeface="Arial" panose="020B0604020202020204" pitchFamily="34" charset="0"/>
                      </a:defRPr>
                    </a:lvl9pPr>
                  </a:lstStyle>
                  <a:p>
                    <a:r>
                      <a:rPr lang="en-GB" altLang="tr-TR" sz="800"/>
                      <a:t>	5000	5500</a:t>
                    </a:r>
                  </a:p>
                  <a:p>
                    <a:r>
                      <a:rPr lang="en-GB" altLang="tr-TR" sz="800"/>
                      <a:t>	1250	1750</a:t>
                    </a:r>
                  </a:p>
                  <a:p>
                    <a:r>
                      <a:rPr lang="en-GB" altLang="tr-TR" sz="800"/>
                      <a:t>	3750	4250</a:t>
                    </a:r>
                  </a:p>
                  <a:p>
                    <a:r>
                      <a:rPr lang="en-GB" altLang="tr-TR" sz="800"/>
                      <a:t>	750	750</a:t>
                    </a:r>
                  </a:p>
                  <a:p>
                    <a:r>
                      <a:rPr lang="en-GB" altLang="tr-TR" sz="800"/>
                      <a:t>	400	400</a:t>
                    </a:r>
                  </a:p>
                  <a:p>
                    <a:r>
                      <a:rPr lang="en-GB" altLang="tr-TR" sz="800"/>
                      <a:t>	850	1100</a:t>
                    </a:r>
                  </a:p>
                  <a:p>
                    <a:r>
                      <a:rPr lang="en-GB" altLang="tr-TR" sz="800"/>
                      <a:t>	2300	3100</a:t>
                    </a:r>
                  </a:p>
                </p:txBody>
              </p:sp>
              <p:sp>
                <p:nvSpPr>
                  <p:cNvPr id="23630" name="Rectangle 35"/>
                  <p:cNvSpPr>
                    <a:spLocks noChangeArrowheads="1"/>
                  </p:cNvSpPr>
                  <p:nvPr/>
                </p:nvSpPr>
                <p:spPr bwMode="auto">
                  <a:xfrm>
                    <a:off x="4314" y="3072"/>
                    <a:ext cx="320"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1000"/>
                      <a:t>Bütçe</a:t>
                    </a:r>
                    <a:endParaRPr lang="en-GB" altLang="tr-TR" sz="1000"/>
                  </a:p>
                </p:txBody>
              </p:sp>
            </p:grpSp>
          </p:grpSp>
        </p:grpSp>
        <p:grpSp>
          <p:nvGrpSpPr>
            <p:cNvPr id="23572" name="Group 36"/>
            <p:cNvGrpSpPr>
              <a:grpSpLocks/>
            </p:cNvGrpSpPr>
            <p:nvPr/>
          </p:nvGrpSpPr>
          <p:grpSpPr bwMode="auto">
            <a:xfrm>
              <a:off x="1147" y="2928"/>
              <a:ext cx="1808" cy="908"/>
              <a:chOff x="1146" y="2928"/>
              <a:chExt cx="1808" cy="908"/>
            </a:xfrm>
          </p:grpSpPr>
          <p:grpSp>
            <p:nvGrpSpPr>
              <p:cNvPr id="23578" name="Group 37"/>
              <p:cNvGrpSpPr>
                <a:grpSpLocks/>
              </p:cNvGrpSpPr>
              <p:nvPr/>
            </p:nvGrpSpPr>
            <p:grpSpPr bwMode="auto">
              <a:xfrm>
                <a:off x="1338" y="2928"/>
                <a:ext cx="1616" cy="716"/>
                <a:chOff x="1338" y="2928"/>
                <a:chExt cx="1616" cy="716"/>
              </a:xfrm>
            </p:grpSpPr>
            <p:grpSp>
              <p:nvGrpSpPr>
                <p:cNvPr id="23609" name="Group 38"/>
                <p:cNvGrpSpPr>
                  <a:grpSpLocks/>
                </p:cNvGrpSpPr>
                <p:nvPr/>
              </p:nvGrpSpPr>
              <p:grpSpPr bwMode="auto">
                <a:xfrm>
                  <a:off x="1338" y="2940"/>
                  <a:ext cx="1616" cy="704"/>
                  <a:chOff x="1338" y="2940"/>
                  <a:chExt cx="1616" cy="704"/>
                </a:xfrm>
              </p:grpSpPr>
              <p:sp>
                <p:nvSpPr>
                  <p:cNvPr id="23611" name="Rectangle 39"/>
                  <p:cNvSpPr>
                    <a:spLocks noChangeArrowheads="1"/>
                  </p:cNvSpPr>
                  <p:nvPr/>
                </p:nvSpPr>
                <p:spPr bwMode="auto">
                  <a:xfrm>
                    <a:off x="1338" y="2940"/>
                    <a:ext cx="1616" cy="704"/>
                  </a:xfrm>
                  <a:prstGeom prst="rect">
                    <a:avLst/>
                  </a:prstGeom>
                  <a:solidFill>
                    <a:srgbClr val="DBFFB8"/>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612" name="Line 40"/>
                  <p:cNvSpPr>
                    <a:spLocks noChangeShapeType="1"/>
                  </p:cNvSpPr>
                  <p:nvPr/>
                </p:nvSpPr>
                <p:spPr bwMode="auto">
                  <a:xfrm>
                    <a:off x="1572" y="3084"/>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3" name="Line 41"/>
                  <p:cNvSpPr>
                    <a:spLocks noChangeShapeType="1"/>
                  </p:cNvSpPr>
                  <p:nvPr/>
                </p:nvSpPr>
                <p:spPr bwMode="auto">
                  <a:xfrm>
                    <a:off x="1572" y="3159"/>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4" name="Line 42"/>
                  <p:cNvSpPr>
                    <a:spLocks noChangeShapeType="1"/>
                  </p:cNvSpPr>
                  <p:nvPr/>
                </p:nvSpPr>
                <p:spPr bwMode="auto">
                  <a:xfrm>
                    <a:off x="1656" y="3235"/>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5" name="Line 43"/>
                  <p:cNvSpPr>
                    <a:spLocks noChangeShapeType="1"/>
                  </p:cNvSpPr>
                  <p:nvPr/>
                </p:nvSpPr>
                <p:spPr bwMode="auto">
                  <a:xfrm>
                    <a:off x="1656" y="3311"/>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6" name="Line 44"/>
                  <p:cNvSpPr>
                    <a:spLocks noChangeShapeType="1"/>
                  </p:cNvSpPr>
                  <p:nvPr/>
                </p:nvSpPr>
                <p:spPr bwMode="auto">
                  <a:xfrm>
                    <a:off x="1907" y="3387"/>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7" name="Line 45"/>
                  <p:cNvSpPr>
                    <a:spLocks noChangeShapeType="1"/>
                  </p:cNvSpPr>
                  <p:nvPr/>
                </p:nvSpPr>
                <p:spPr bwMode="auto">
                  <a:xfrm>
                    <a:off x="1907" y="3463"/>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8" name="Line 46"/>
                  <p:cNvSpPr>
                    <a:spLocks noChangeShapeType="1"/>
                  </p:cNvSpPr>
                  <p:nvPr/>
                </p:nvSpPr>
                <p:spPr bwMode="auto">
                  <a:xfrm>
                    <a:off x="1907" y="3538"/>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19" name="Line 47"/>
                  <p:cNvSpPr>
                    <a:spLocks noChangeShapeType="1"/>
                  </p:cNvSpPr>
                  <p:nvPr/>
                </p:nvSpPr>
                <p:spPr bwMode="auto">
                  <a:xfrm>
                    <a:off x="2301" y="3080"/>
                    <a:ext cx="486"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20" name="Line 48"/>
                  <p:cNvSpPr>
                    <a:spLocks noChangeShapeType="1"/>
                  </p:cNvSpPr>
                  <p:nvPr/>
                </p:nvSpPr>
                <p:spPr bwMode="auto">
                  <a:xfrm>
                    <a:off x="2385" y="3308"/>
                    <a:ext cx="31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21" name="Line 49"/>
                  <p:cNvSpPr>
                    <a:spLocks noChangeShapeType="1"/>
                  </p:cNvSpPr>
                  <p:nvPr/>
                </p:nvSpPr>
                <p:spPr bwMode="auto">
                  <a:xfrm flipV="1">
                    <a:off x="1631" y="3452"/>
                    <a:ext cx="192" cy="19"/>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22" name="Line 50"/>
                  <p:cNvSpPr>
                    <a:spLocks noChangeShapeType="1"/>
                  </p:cNvSpPr>
                  <p:nvPr/>
                </p:nvSpPr>
                <p:spPr bwMode="auto">
                  <a:xfrm flipV="1">
                    <a:off x="1631" y="3527"/>
                    <a:ext cx="192" cy="1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grpSp>
            <p:sp>
              <p:nvSpPr>
                <p:cNvPr id="23610" name="Rectangle 51"/>
                <p:cNvSpPr>
                  <a:spLocks noChangeArrowheads="1"/>
                </p:cNvSpPr>
                <p:nvPr/>
              </p:nvSpPr>
              <p:spPr bwMode="auto">
                <a:xfrm>
                  <a:off x="1945" y="2928"/>
                  <a:ext cx="602"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tr-TR" sz="1000" dirty="0" err="1"/>
                    <a:t>Faaliyet</a:t>
                  </a:r>
                  <a:r>
                    <a:rPr lang="en-GB" altLang="tr-TR" sz="1000" dirty="0"/>
                    <a:t> </a:t>
                  </a:r>
                  <a:r>
                    <a:rPr lang="tr-TR" altLang="tr-TR" sz="1000" dirty="0"/>
                    <a:t>P</a:t>
                  </a:r>
                  <a:r>
                    <a:rPr lang="en-US" altLang="tr-TR" sz="1000" dirty="0"/>
                    <a:t>l</a:t>
                  </a:r>
                  <a:r>
                    <a:rPr lang="tr-TR" altLang="tr-TR" sz="1000" dirty="0"/>
                    <a:t>anı</a:t>
                  </a:r>
                  <a:endParaRPr lang="en-GB" altLang="tr-TR" sz="1000" dirty="0"/>
                </a:p>
              </p:txBody>
            </p:sp>
          </p:grpSp>
          <p:grpSp>
            <p:nvGrpSpPr>
              <p:cNvPr id="23579" name="Group 52"/>
              <p:cNvGrpSpPr>
                <a:grpSpLocks/>
              </p:cNvGrpSpPr>
              <p:nvPr/>
            </p:nvGrpSpPr>
            <p:grpSpPr bwMode="auto">
              <a:xfrm>
                <a:off x="1242" y="3024"/>
                <a:ext cx="1616" cy="716"/>
                <a:chOff x="1242" y="3024"/>
                <a:chExt cx="1616" cy="716"/>
              </a:xfrm>
            </p:grpSpPr>
            <p:grpSp>
              <p:nvGrpSpPr>
                <p:cNvPr id="23595" name="Group 53"/>
                <p:cNvGrpSpPr>
                  <a:grpSpLocks/>
                </p:cNvGrpSpPr>
                <p:nvPr/>
              </p:nvGrpSpPr>
              <p:grpSpPr bwMode="auto">
                <a:xfrm>
                  <a:off x="1242" y="3036"/>
                  <a:ext cx="1616" cy="704"/>
                  <a:chOff x="1242" y="3036"/>
                  <a:chExt cx="1616" cy="704"/>
                </a:xfrm>
              </p:grpSpPr>
              <p:sp>
                <p:nvSpPr>
                  <p:cNvPr id="23597" name="Rectangle 54"/>
                  <p:cNvSpPr>
                    <a:spLocks noChangeArrowheads="1"/>
                  </p:cNvSpPr>
                  <p:nvPr/>
                </p:nvSpPr>
                <p:spPr bwMode="auto">
                  <a:xfrm>
                    <a:off x="1242" y="3036"/>
                    <a:ext cx="1616" cy="704"/>
                  </a:xfrm>
                  <a:prstGeom prst="rect">
                    <a:avLst/>
                  </a:prstGeom>
                  <a:solidFill>
                    <a:srgbClr val="DBFFB8"/>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98" name="Line 55"/>
                  <p:cNvSpPr>
                    <a:spLocks noChangeShapeType="1"/>
                  </p:cNvSpPr>
                  <p:nvPr/>
                </p:nvSpPr>
                <p:spPr bwMode="auto">
                  <a:xfrm>
                    <a:off x="1476" y="3180"/>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9" name="Line 56"/>
                  <p:cNvSpPr>
                    <a:spLocks noChangeShapeType="1"/>
                  </p:cNvSpPr>
                  <p:nvPr/>
                </p:nvSpPr>
                <p:spPr bwMode="auto">
                  <a:xfrm>
                    <a:off x="1476" y="3255"/>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0" name="Line 57"/>
                  <p:cNvSpPr>
                    <a:spLocks noChangeShapeType="1"/>
                  </p:cNvSpPr>
                  <p:nvPr/>
                </p:nvSpPr>
                <p:spPr bwMode="auto">
                  <a:xfrm>
                    <a:off x="1560" y="3331"/>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1" name="Line 58"/>
                  <p:cNvSpPr>
                    <a:spLocks noChangeShapeType="1"/>
                  </p:cNvSpPr>
                  <p:nvPr/>
                </p:nvSpPr>
                <p:spPr bwMode="auto">
                  <a:xfrm>
                    <a:off x="1560" y="3407"/>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2" name="Line 59"/>
                  <p:cNvSpPr>
                    <a:spLocks noChangeShapeType="1"/>
                  </p:cNvSpPr>
                  <p:nvPr/>
                </p:nvSpPr>
                <p:spPr bwMode="auto">
                  <a:xfrm>
                    <a:off x="1811" y="3483"/>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3" name="Line 60"/>
                  <p:cNvSpPr>
                    <a:spLocks noChangeShapeType="1"/>
                  </p:cNvSpPr>
                  <p:nvPr/>
                </p:nvSpPr>
                <p:spPr bwMode="auto">
                  <a:xfrm>
                    <a:off x="1811" y="3559"/>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4" name="Line 61"/>
                  <p:cNvSpPr>
                    <a:spLocks noChangeShapeType="1"/>
                  </p:cNvSpPr>
                  <p:nvPr/>
                </p:nvSpPr>
                <p:spPr bwMode="auto">
                  <a:xfrm>
                    <a:off x="1811" y="3634"/>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5" name="Line 62"/>
                  <p:cNvSpPr>
                    <a:spLocks noChangeShapeType="1"/>
                  </p:cNvSpPr>
                  <p:nvPr/>
                </p:nvSpPr>
                <p:spPr bwMode="auto">
                  <a:xfrm>
                    <a:off x="2205" y="3176"/>
                    <a:ext cx="486"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6" name="Line 63"/>
                  <p:cNvSpPr>
                    <a:spLocks noChangeShapeType="1"/>
                  </p:cNvSpPr>
                  <p:nvPr/>
                </p:nvSpPr>
                <p:spPr bwMode="auto">
                  <a:xfrm>
                    <a:off x="2289" y="3404"/>
                    <a:ext cx="31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7" name="Line 64"/>
                  <p:cNvSpPr>
                    <a:spLocks noChangeShapeType="1"/>
                  </p:cNvSpPr>
                  <p:nvPr/>
                </p:nvSpPr>
                <p:spPr bwMode="auto">
                  <a:xfrm flipV="1">
                    <a:off x="1535" y="3548"/>
                    <a:ext cx="192" cy="19"/>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608" name="Line 65"/>
                  <p:cNvSpPr>
                    <a:spLocks noChangeShapeType="1"/>
                  </p:cNvSpPr>
                  <p:nvPr/>
                </p:nvSpPr>
                <p:spPr bwMode="auto">
                  <a:xfrm flipV="1">
                    <a:off x="1535" y="3623"/>
                    <a:ext cx="192" cy="1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grpSp>
            <p:sp>
              <p:nvSpPr>
                <p:cNvPr id="23596" name="Rectangle 66"/>
                <p:cNvSpPr>
                  <a:spLocks noChangeArrowheads="1"/>
                </p:cNvSpPr>
                <p:nvPr/>
              </p:nvSpPr>
              <p:spPr bwMode="auto">
                <a:xfrm>
                  <a:off x="1849" y="3024"/>
                  <a:ext cx="602"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tr-TR" sz="1000" dirty="0" err="1"/>
                    <a:t>Faaliyet</a:t>
                  </a:r>
                  <a:r>
                    <a:rPr lang="en-GB" altLang="tr-TR" sz="1000" dirty="0"/>
                    <a:t> </a:t>
                  </a:r>
                  <a:r>
                    <a:rPr lang="tr-TR" altLang="tr-TR" sz="1000" dirty="0"/>
                    <a:t>P</a:t>
                  </a:r>
                  <a:r>
                    <a:rPr lang="en-US" altLang="tr-TR" sz="1000" dirty="0"/>
                    <a:t>l</a:t>
                  </a:r>
                  <a:r>
                    <a:rPr lang="tr-TR" altLang="tr-TR" sz="1000" dirty="0"/>
                    <a:t>anı</a:t>
                  </a:r>
                  <a:endParaRPr lang="en-GB" altLang="tr-TR" sz="1000" dirty="0"/>
                </a:p>
              </p:txBody>
            </p:sp>
          </p:grpSp>
          <p:grpSp>
            <p:nvGrpSpPr>
              <p:cNvPr id="23580" name="Group 67"/>
              <p:cNvGrpSpPr>
                <a:grpSpLocks/>
              </p:cNvGrpSpPr>
              <p:nvPr/>
            </p:nvGrpSpPr>
            <p:grpSpPr bwMode="auto">
              <a:xfrm>
                <a:off x="1146" y="3120"/>
                <a:ext cx="1616" cy="716"/>
                <a:chOff x="1146" y="3120"/>
                <a:chExt cx="1616" cy="716"/>
              </a:xfrm>
            </p:grpSpPr>
            <p:grpSp>
              <p:nvGrpSpPr>
                <p:cNvPr id="23581" name="Group 68"/>
                <p:cNvGrpSpPr>
                  <a:grpSpLocks/>
                </p:cNvGrpSpPr>
                <p:nvPr/>
              </p:nvGrpSpPr>
              <p:grpSpPr bwMode="auto">
                <a:xfrm>
                  <a:off x="1146" y="3132"/>
                  <a:ext cx="1616" cy="704"/>
                  <a:chOff x="1146" y="3132"/>
                  <a:chExt cx="1616" cy="704"/>
                </a:xfrm>
              </p:grpSpPr>
              <p:sp>
                <p:nvSpPr>
                  <p:cNvPr id="23583" name="Rectangle 69"/>
                  <p:cNvSpPr>
                    <a:spLocks noChangeArrowheads="1"/>
                  </p:cNvSpPr>
                  <p:nvPr/>
                </p:nvSpPr>
                <p:spPr bwMode="auto">
                  <a:xfrm>
                    <a:off x="1146" y="3132"/>
                    <a:ext cx="1616" cy="704"/>
                  </a:xfrm>
                  <a:prstGeom prst="rect">
                    <a:avLst/>
                  </a:prstGeom>
                  <a:solidFill>
                    <a:srgbClr val="DBFFB8"/>
                  </a:solidFill>
                  <a:ln w="254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84" name="Line 70"/>
                  <p:cNvSpPr>
                    <a:spLocks noChangeShapeType="1"/>
                  </p:cNvSpPr>
                  <p:nvPr/>
                </p:nvSpPr>
                <p:spPr bwMode="auto">
                  <a:xfrm>
                    <a:off x="1380" y="3276"/>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85" name="Line 71"/>
                  <p:cNvSpPr>
                    <a:spLocks noChangeShapeType="1"/>
                  </p:cNvSpPr>
                  <p:nvPr/>
                </p:nvSpPr>
                <p:spPr bwMode="auto">
                  <a:xfrm>
                    <a:off x="1380" y="3351"/>
                    <a:ext cx="647"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86" name="Line 72"/>
                  <p:cNvSpPr>
                    <a:spLocks noChangeShapeType="1"/>
                  </p:cNvSpPr>
                  <p:nvPr/>
                </p:nvSpPr>
                <p:spPr bwMode="auto">
                  <a:xfrm>
                    <a:off x="1464" y="3427"/>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87" name="Line 73"/>
                  <p:cNvSpPr>
                    <a:spLocks noChangeShapeType="1"/>
                  </p:cNvSpPr>
                  <p:nvPr/>
                </p:nvSpPr>
                <p:spPr bwMode="auto">
                  <a:xfrm>
                    <a:off x="1464" y="3503"/>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88" name="Line 74"/>
                  <p:cNvSpPr>
                    <a:spLocks noChangeShapeType="1"/>
                  </p:cNvSpPr>
                  <p:nvPr/>
                </p:nvSpPr>
                <p:spPr bwMode="auto">
                  <a:xfrm>
                    <a:off x="1715" y="3579"/>
                    <a:ext cx="64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89" name="Line 75"/>
                  <p:cNvSpPr>
                    <a:spLocks noChangeShapeType="1"/>
                  </p:cNvSpPr>
                  <p:nvPr/>
                </p:nvSpPr>
                <p:spPr bwMode="auto">
                  <a:xfrm>
                    <a:off x="1715" y="3655"/>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0" name="Line 76"/>
                  <p:cNvSpPr>
                    <a:spLocks noChangeShapeType="1"/>
                  </p:cNvSpPr>
                  <p:nvPr/>
                </p:nvSpPr>
                <p:spPr bwMode="auto">
                  <a:xfrm>
                    <a:off x="1715" y="3730"/>
                    <a:ext cx="856"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1" name="Line 77"/>
                  <p:cNvSpPr>
                    <a:spLocks noChangeShapeType="1"/>
                  </p:cNvSpPr>
                  <p:nvPr/>
                </p:nvSpPr>
                <p:spPr bwMode="auto">
                  <a:xfrm>
                    <a:off x="2109" y="3272"/>
                    <a:ext cx="486"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2" name="Line 78"/>
                  <p:cNvSpPr>
                    <a:spLocks noChangeShapeType="1"/>
                  </p:cNvSpPr>
                  <p:nvPr/>
                </p:nvSpPr>
                <p:spPr bwMode="auto">
                  <a:xfrm>
                    <a:off x="2193" y="3500"/>
                    <a:ext cx="318" cy="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3" name="Line 79"/>
                  <p:cNvSpPr>
                    <a:spLocks noChangeShapeType="1"/>
                  </p:cNvSpPr>
                  <p:nvPr/>
                </p:nvSpPr>
                <p:spPr bwMode="auto">
                  <a:xfrm flipV="1">
                    <a:off x="1439" y="3644"/>
                    <a:ext cx="192" cy="19"/>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23594" name="Line 80"/>
                  <p:cNvSpPr>
                    <a:spLocks noChangeShapeType="1"/>
                  </p:cNvSpPr>
                  <p:nvPr/>
                </p:nvSpPr>
                <p:spPr bwMode="auto">
                  <a:xfrm flipV="1">
                    <a:off x="1439" y="3719"/>
                    <a:ext cx="192" cy="18"/>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tr-TR"/>
                  </a:p>
                </p:txBody>
              </p:sp>
            </p:grpSp>
            <p:sp>
              <p:nvSpPr>
                <p:cNvPr id="23582" name="Rectangle 81"/>
                <p:cNvSpPr>
                  <a:spLocks noChangeArrowheads="1"/>
                </p:cNvSpPr>
                <p:nvPr/>
              </p:nvSpPr>
              <p:spPr bwMode="auto">
                <a:xfrm>
                  <a:off x="1753" y="3120"/>
                  <a:ext cx="602"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1000" dirty="0"/>
                    <a:t>Faaliyet</a:t>
                  </a:r>
                  <a:r>
                    <a:rPr lang="en-GB" altLang="tr-TR" sz="1000" dirty="0"/>
                    <a:t> </a:t>
                  </a:r>
                  <a:r>
                    <a:rPr lang="tr-TR" altLang="tr-TR" sz="1000" dirty="0"/>
                    <a:t>P</a:t>
                  </a:r>
                  <a:r>
                    <a:rPr lang="en-US" altLang="tr-TR" sz="1000" dirty="0"/>
                    <a:t>l</a:t>
                  </a:r>
                  <a:r>
                    <a:rPr lang="tr-TR" altLang="tr-TR" sz="1000" dirty="0"/>
                    <a:t>anı</a:t>
                  </a:r>
                  <a:endParaRPr lang="en-GB" altLang="tr-TR" sz="1000" dirty="0"/>
                </a:p>
              </p:txBody>
            </p:sp>
          </p:grpSp>
        </p:grpSp>
        <p:sp>
          <p:nvSpPr>
            <p:cNvPr id="23573" name="Rectangle 82"/>
            <p:cNvSpPr>
              <a:spLocks noChangeArrowheads="1"/>
            </p:cNvSpPr>
            <p:nvPr/>
          </p:nvSpPr>
          <p:spPr bwMode="auto">
            <a:xfrm>
              <a:off x="2538" y="2539"/>
              <a:ext cx="173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tr-TR" altLang="tr-TR" b="1" dirty="0"/>
                <a:t>Faaliyet Planı ve Bütçe </a:t>
              </a:r>
              <a:endParaRPr lang="en-GB" altLang="tr-TR" b="1" dirty="0"/>
            </a:p>
          </p:txBody>
        </p:sp>
        <p:sp>
          <p:nvSpPr>
            <p:cNvPr id="23574" name="Rectangle 83"/>
            <p:cNvSpPr>
              <a:spLocks noChangeArrowheads="1"/>
            </p:cNvSpPr>
            <p:nvPr/>
          </p:nvSpPr>
          <p:spPr bwMode="auto">
            <a:xfrm>
              <a:off x="1062" y="1292"/>
              <a:ext cx="138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b="1" dirty="0"/>
                <a:t>Mantıksal Çerçeve</a:t>
              </a:r>
              <a:endParaRPr lang="en-GB" altLang="tr-TR" b="1" dirty="0"/>
            </a:p>
          </p:txBody>
        </p:sp>
        <p:sp>
          <p:nvSpPr>
            <p:cNvPr id="23575" name="Freeform 84"/>
            <p:cNvSpPr>
              <a:spLocks/>
            </p:cNvSpPr>
            <p:nvPr/>
          </p:nvSpPr>
          <p:spPr bwMode="auto">
            <a:xfrm>
              <a:off x="337" y="2064"/>
              <a:ext cx="623" cy="1350"/>
            </a:xfrm>
            <a:custGeom>
              <a:avLst/>
              <a:gdLst>
                <a:gd name="T0" fmla="*/ 559 w 623"/>
                <a:gd name="T1" fmla="*/ 6 h 1350"/>
                <a:gd name="T2" fmla="*/ 436 w 623"/>
                <a:gd name="T3" fmla="*/ 22 h 1350"/>
                <a:gd name="T4" fmla="*/ 326 w 623"/>
                <a:gd name="T5" fmla="*/ 60 h 1350"/>
                <a:gd name="T6" fmla="*/ 226 w 623"/>
                <a:gd name="T7" fmla="*/ 115 h 1350"/>
                <a:gd name="T8" fmla="*/ 141 w 623"/>
                <a:gd name="T9" fmla="*/ 180 h 1350"/>
                <a:gd name="T10" fmla="*/ 75 w 623"/>
                <a:gd name="T11" fmla="*/ 262 h 1350"/>
                <a:gd name="T12" fmla="*/ 27 w 623"/>
                <a:gd name="T13" fmla="*/ 350 h 1350"/>
                <a:gd name="T14" fmla="*/ 7 w 623"/>
                <a:gd name="T15" fmla="*/ 421 h 1350"/>
                <a:gd name="T16" fmla="*/ 1 w 623"/>
                <a:gd name="T17" fmla="*/ 470 h 1350"/>
                <a:gd name="T18" fmla="*/ 0 w 623"/>
                <a:gd name="T19" fmla="*/ 694 h 1350"/>
                <a:gd name="T20" fmla="*/ 6 w 623"/>
                <a:gd name="T21" fmla="*/ 765 h 1350"/>
                <a:gd name="T22" fmla="*/ 26 w 623"/>
                <a:gd name="T23" fmla="*/ 836 h 1350"/>
                <a:gd name="T24" fmla="*/ 57 w 623"/>
                <a:gd name="T25" fmla="*/ 901 h 1350"/>
                <a:gd name="T26" fmla="*/ 100 w 623"/>
                <a:gd name="T27" fmla="*/ 961 h 1350"/>
                <a:gd name="T28" fmla="*/ 152 w 623"/>
                <a:gd name="T29" fmla="*/ 1016 h 1350"/>
                <a:gd name="T30" fmla="*/ 215 w 623"/>
                <a:gd name="T31" fmla="*/ 1065 h 1350"/>
                <a:gd name="T32" fmla="*/ 287 w 623"/>
                <a:gd name="T33" fmla="*/ 1109 h 1350"/>
                <a:gd name="T34" fmla="*/ 367 w 623"/>
                <a:gd name="T35" fmla="*/ 1141 h 1350"/>
                <a:gd name="T36" fmla="*/ 622 w 623"/>
                <a:gd name="T37" fmla="*/ 1087 h 1350"/>
                <a:gd name="T38" fmla="*/ 367 w 623"/>
                <a:gd name="T39" fmla="*/ 945 h 1350"/>
                <a:gd name="T40" fmla="*/ 240 w 623"/>
                <a:gd name="T41" fmla="*/ 885 h 1350"/>
                <a:gd name="T42" fmla="*/ 184 w 623"/>
                <a:gd name="T43" fmla="*/ 847 h 1350"/>
                <a:gd name="T44" fmla="*/ 135 w 623"/>
                <a:gd name="T45" fmla="*/ 803 h 1350"/>
                <a:gd name="T46" fmla="*/ 92 w 623"/>
                <a:gd name="T47" fmla="*/ 754 h 1350"/>
                <a:gd name="T48" fmla="*/ 58 w 623"/>
                <a:gd name="T49" fmla="*/ 705 h 1350"/>
                <a:gd name="T50" fmla="*/ 30 w 623"/>
                <a:gd name="T51" fmla="*/ 650 h 1350"/>
                <a:gd name="T52" fmla="*/ 10 w 623"/>
                <a:gd name="T53" fmla="*/ 595 h 1350"/>
                <a:gd name="T54" fmla="*/ 41 w 623"/>
                <a:gd name="T55" fmla="*/ 513 h 1350"/>
                <a:gd name="T56" fmla="*/ 90 w 623"/>
                <a:gd name="T57" fmla="*/ 432 h 1350"/>
                <a:gd name="T58" fmla="*/ 152 w 623"/>
                <a:gd name="T59" fmla="*/ 366 h 1350"/>
                <a:gd name="T60" fmla="*/ 227 w 623"/>
                <a:gd name="T61" fmla="*/ 306 h 1350"/>
                <a:gd name="T62" fmla="*/ 315 w 623"/>
                <a:gd name="T63" fmla="*/ 262 h 1350"/>
                <a:gd name="T64" fmla="*/ 410 w 623"/>
                <a:gd name="T65" fmla="*/ 224 h 1350"/>
                <a:gd name="T66" fmla="*/ 513 w 623"/>
                <a:gd name="T67" fmla="*/ 202 h 1350"/>
                <a:gd name="T68" fmla="*/ 622 w 623"/>
                <a:gd name="T69" fmla="*/ 0 h 13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3"/>
                <a:gd name="T106" fmla="*/ 0 h 1350"/>
                <a:gd name="T107" fmla="*/ 623 w 623"/>
                <a:gd name="T108" fmla="*/ 1350 h 13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3" h="1350">
                  <a:moveTo>
                    <a:pt x="622" y="0"/>
                  </a:moveTo>
                  <a:lnTo>
                    <a:pt x="559" y="6"/>
                  </a:lnTo>
                  <a:lnTo>
                    <a:pt x="496" y="11"/>
                  </a:lnTo>
                  <a:lnTo>
                    <a:pt x="436" y="22"/>
                  </a:lnTo>
                  <a:lnTo>
                    <a:pt x="380" y="38"/>
                  </a:lnTo>
                  <a:lnTo>
                    <a:pt x="326" y="60"/>
                  </a:lnTo>
                  <a:lnTo>
                    <a:pt x="273" y="88"/>
                  </a:lnTo>
                  <a:lnTo>
                    <a:pt x="226" y="115"/>
                  </a:lnTo>
                  <a:lnTo>
                    <a:pt x="183" y="148"/>
                  </a:lnTo>
                  <a:lnTo>
                    <a:pt x="141" y="180"/>
                  </a:lnTo>
                  <a:lnTo>
                    <a:pt x="106" y="219"/>
                  </a:lnTo>
                  <a:lnTo>
                    <a:pt x="75" y="262"/>
                  </a:lnTo>
                  <a:lnTo>
                    <a:pt x="49" y="306"/>
                  </a:lnTo>
                  <a:lnTo>
                    <a:pt x="27" y="350"/>
                  </a:lnTo>
                  <a:lnTo>
                    <a:pt x="12" y="399"/>
                  </a:lnTo>
                  <a:lnTo>
                    <a:pt x="7" y="421"/>
                  </a:lnTo>
                  <a:lnTo>
                    <a:pt x="3" y="448"/>
                  </a:lnTo>
                  <a:lnTo>
                    <a:pt x="1" y="470"/>
                  </a:lnTo>
                  <a:lnTo>
                    <a:pt x="0" y="497"/>
                  </a:lnTo>
                  <a:lnTo>
                    <a:pt x="0" y="694"/>
                  </a:lnTo>
                  <a:lnTo>
                    <a:pt x="1" y="732"/>
                  </a:lnTo>
                  <a:lnTo>
                    <a:pt x="6" y="765"/>
                  </a:lnTo>
                  <a:lnTo>
                    <a:pt x="15" y="797"/>
                  </a:lnTo>
                  <a:lnTo>
                    <a:pt x="26" y="836"/>
                  </a:lnTo>
                  <a:lnTo>
                    <a:pt x="40" y="868"/>
                  </a:lnTo>
                  <a:lnTo>
                    <a:pt x="57" y="901"/>
                  </a:lnTo>
                  <a:lnTo>
                    <a:pt x="77" y="929"/>
                  </a:lnTo>
                  <a:lnTo>
                    <a:pt x="100" y="961"/>
                  </a:lnTo>
                  <a:lnTo>
                    <a:pt x="124" y="989"/>
                  </a:lnTo>
                  <a:lnTo>
                    <a:pt x="152" y="1016"/>
                  </a:lnTo>
                  <a:lnTo>
                    <a:pt x="183" y="1043"/>
                  </a:lnTo>
                  <a:lnTo>
                    <a:pt x="215" y="1065"/>
                  </a:lnTo>
                  <a:lnTo>
                    <a:pt x="250" y="1087"/>
                  </a:lnTo>
                  <a:lnTo>
                    <a:pt x="287" y="1109"/>
                  </a:lnTo>
                  <a:lnTo>
                    <a:pt x="326" y="1125"/>
                  </a:lnTo>
                  <a:lnTo>
                    <a:pt x="367" y="1141"/>
                  </a:lnTo>
                  <a:lnTo>
                    <a:pt x="367" y="1349"/>
                  </a:lnTo>
                  <a:lnTo>
                    <a:pt x="622" y="1087"/>
                  </a:lnTo>
                  <a:lnTo>
                    <a:pt x="367" y="743"/>
                  </a:lnTo>
                  <a:lnTo>
                    <a:pt x="367" y="945"/>
                  </a:lnTo>
                  <a:lnTo>
                    <a:pt x="301" y="918"/>
                  </a:lnTo>
                  <a:lnTo>
                    <a:pt x="240" y="885"/>
                  </a:lnTo>
                  <a:lnTo>
                    <a:pt x="212" y="868"/>
                  </a:lnTo>
                  <a:lnTo>
                    <a:pt x="184" y="847"/>
                  </a:lnTo>
                  <a:lnTo>
                    <a:pt x="160" y="825"/>
                  </a:lnTo>
                  <a:lnTo>
                    <a:pt x="135" y="803"/>
                  </a:lnTo>
                  <a:lnTo>
                    <a:pt x="114" y="781"/>
                  </a:lnTo>
                  <a:lnTo>
                    <a:pt x="92" y="754"/>
                  </a:lnTo>
                  <a:lnTo>
                    <a:pt x="74" y="732"/>
                  </a:lnTo>
                  <a:lnTo>
                    <a:pt x="58" y="705"/>
                  </a:lnTo>
                  <a:lnTo>
                    <a:pt x="43" y="677"/>
                  </a:lnTo>
                  <a:lnTo>
                    <a:pt x="30" y="650"/>
                  </a:lnTo>
                  <a:lnTo>
                    <a:pt x="20" y="623"/>
                  </a:lnTo>
                  <a:lnTo>
                    <a:pt x="10" y="595"/>
                  </a:lnTo>
                  <a:lnTo>
                    <a:pt x="24" y="552"/>
                  </a:lnTo>
                  <a:lnTo>
                    <a:pt x="41" y="513"/>
                  </a:lnTo>
                  <a:lnTo>
                    <a:pt x="64" y="470"/>
                  </a:lnTo>
                  <a:lnTo>
                    <a:pt x="90" y="432"/>
                  </a:lnTo>
                  <a:lnTo>
                    <a:pt x="120" y="399"/>
                  </a:lnTo>
                  <a:lnTo>
                    <a:pt x="152" y="366"/>
                  </a:lnTo>
                  <a:lnTo>
                    <a:pt x="189" y="333"/>
                  </a:lnTo>
                  <a:lnTo>
                    <a:pt x="227" y="306"/>
                  </a:lnTo>
                  <a:lnTo>
                    <a:pt x="270" y="284"/>
                  </a:lnTo>
                  <a:lnTo>
                    <a:pt x="315" y="262"/>
                  </a:lnTo>
                  <a:lnTo>
                    <a:pt x="361" y="240"/>
                  </a:lnTo>
                  <a:lnTo>
                    <a:pt x="410" y="224"/>
                  </a:lnTo>
                  <a:lnTo>
                    <a:pt x="461" y="213"/>
                  </a:lnTo>
                  <a:lnTo>
                    <a:pt x="513" y="202"/>
                  </a:lnTo>
                  <a:lnTo>
                    <a:pt x="622" y="197"/>
                  </a:lnTo>
                  <a:lnTo>
                    <a:pt x="622" y="0"/>
                  </a:lnTo>
                </a:path>
              </a:pathLst>
            </a:custGeom>
            <a:solidFill>
              <a:srgbClr val="808080"/>
            </a:solidFill>
            <a:ln w="12700" cap="rnd" cmpd="sng">
              <a:solidFill>
                <a:schemeClr val="tx1"/>
              </a:solidFill>
              <a:prstDash val="solid"/>
              <a:round/>
              <a:headEnd type="none" w="med" len="med"/>
              <a:tailEnd type="none" w="med" len="med"/>
            </a:ln>
          </p:spPr>
          <p:txBody>
            <a:bodyPr/>
            <a:lstStyle/>
            <a:p>
              <a:endParaRPr lang="tr-TR"/>
            </a:p>
          </p:txBody>
        </p:sp>
        <p:sp>
          <p:nvSpPr>
            <p:cNvPr id="23576" name="AutoShape 85"/>
            <p:cNvSpPr>
              <a:spLocks noChangeArrowheads="1"/>
            </p:cNvSpPr>
            <p:nvPr/>
          </p:nvSpPr>
          <p:spPr bwMode="auto">
            <a:xfrm>
              <a:off x="3264" y="3072"/>
              <a:ext cx="574" cy="478"/>
            </a:xfrm>
            <a:prstGeom prst="rightArrow">
              <a:avLst>
                <a:gd name="adj1" fmla="val 50000"/>
                <a:gd name="adj2" fmla="val 30032"/>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sp>
          <p:nvSpPr>
            <p:cNvPr id="23577" name="Rectangle 86"/>
            <p:cNvSpPr>
              <a:spLocks noChangeArrowheads="1"/>
            </p:cNvSpPr>
            <p:nvPr/>
          </p:nvSpPr>
          <p:spPr bwMode="auto">
            <a:xfrm>
              <a:off x="2064" y="2440"/>
              <a:ext cx="287" cy="190"/>
            </a:xfrm>
            <a:prstGeom prst="rect">
              <a:avLst/>
            </a:prstGeom>
            <a:solidFill>
              <a:srgbClr val="FECAD4"/>
            </a:solidFill>
            <a:ln w="12700">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tr-TR"/>
            </a:p>
          </p:txBody>
        </p:sp>
      </p:grpSp>
      <p:sp>
        <p:nvSpPr>
          <p:cNvPr id="89" name="TextBox 20">
            <a:extLst>
              <a:ext uri="{FF2B5EF4-FFF2-40B4-BE49-F238E27FC236}">
                <a16:creationId xmlns:a16="http://schemas.microsoft.com/office/drawing/2014/main" id="{CC475465-B5D0-4EB8-A4D1-0882FD421100}"/>
              </a:ext>
            </a:extLst>
          </p:cNvPr>
          <p:cNvSpPr txBox="1"/>
          <p:nvPr/>
        </p:nvSpPr>
        <p:spPr>
          <a:xfrm>
            <a:off x="720000" y="1626335"/>
            <a:ext cx="351175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Faaliyet Planı ve Bütçe</a:t>
            </a:r>
          </a:p>
        </p:txBody>
      </p:sp>
    </p:spTree>
    <p:extLst>
      <p:ext uri="{BB962C8B-B14F-4D97-AF65-F5344CB8AC3E}">
        <p14:creationId xmlns:p14="http://schemas.microsoft.com/office/powerpoint/2010/main" val="215649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528320" y="1620000"/>
            <a:ext cx="1513840"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Gündem</a:t>
            </a:r>
          </a:p>
        </p:txBody>
      </p:sp>
      <p:sp>
        <p:nvSpPr>
          <p:cNvPr id="8" name="Content Placeholder 2">
            <a:extLst>
              <a:ext uri="{FF2B5EF4-FFF2-40B4-BE49-F238E27FC236}">
                <a16:creationId xmlns:a16="http://schemas.microsoft.com/office/drawing/2014/main" id="{83651AC6-44D8-4F22-B699-A8581E25DCFC}"/>
              </a:ext>
            </a:extLst>
          </p:cNvPr>
          <p:cNvSpPr>
            <a:spLocks noGrp="1"/>
          </p:cNvSpPr>
          <p:nvPr>
            <p:ph idx="1"/>
          </p:nvPr>
        </p:nvSpPr>
        <p:spPr>
          <a:xfrm>
            <a:off x="660400" y="2052000"/>
            <a:ext cx="5336363" cy="3800975"/>
          </a:xfrm>
          <a:ln w="28575">
            <a:solidFill>
              <a:schemeClr val="accent1">
                <a:lumMod val="75000"/>
              </a:schemeClr>
            </a:solidFill>
            <a:prstDash val="dashDot"/>
          </a:ln>
        </p:spPr>
        <p:txBody>
          <a:bodyPr vert="horz" lIns="91440" tIns="108000" rIns="91440" bIns="45720" rtlCol="0">
            <a:normAutofit/>
          </a:bodyPr>
          <a:lstStyle/>
          <a:p>
            <a:pPr marL="0" indent="0">
              <a:buNone/>
            </a:pPr>
            <a:r>
              <a:rPr lang="tr-TR" sz="2200" b="1" dirty="0">
                <a:solidFill>
                  <a:srgbClr val="203864"/>
                </a:solidFill>
                <a:latin typeface="Century Gothic" panose="020B0502020202020204" pitchFamily="34" charset="0"/>
              </a:rPr>
              <a:t>I. Bölüm </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Açılış</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Eğitimin Amacı</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Başvuru Süreci</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Hibe Kuralları</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Tam Başvuru Hazırlığı</a:t>
            </a:r>
          </a:p>
        </p:txBody>
      </p:sp>
      <p:sp>
        <p:nvSpPr>
          <p:cNvPr id="4" name="Content Placeholder 2">
            <a:extLst>
              <a:ext uri="{FF2B5EF4-FFF2-40B4-BE49-F238E27FC236}">
                <a16:creationId xmlns:a16="http://schemas.microsoft.com/office/drawing/2014/main" id="{40F64B4A-4714-47D6-805C-EB1343A47018}"/>
              </a:ext>
            </a:extLst>
          </p:cNvPr>
          <p:cNvSpPr txBox="1">
            <a:spLocks/>
          </p:cNvSpPr>
          <p:nvPr/>
        </p:nvSpPr>
        <p:spPr>
          <a:xfrm>
            <a:off x="6096000" y="2052000"/>
            <a:ext cx="5336363" cy="3800975"/>
          </a:xfrm>
          <a:prstGeom prst="rect">
            <a:avLst/>
          </a:prstGeom>
          <a:ln w="28575">
            <a:solidFill>
              <a:schemeClr val="accent1">
                <a:lumMod val="75000"/>
              </a:schemeClr>
            </a:solidFill>
            <a:prstDash val="dashDot"/>
          </a:ln>
        </p:spPr>
        <p:txBody>
          <a:bodyPr vert="horz" lIns="91440" tIns="10800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tr-TR" sz="2200" b="1" dirty="0">
                <a:solidFill>
                  <a:srgbClr val="203864"/>
                </a:solidFill>
                <a:latin typeface="Century Gothic" panose="020B0502020202020204" pitchFamily="34" charset="0"/>
              </a:rPr>
              <a:t>II. Bölüm </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Bütçe</a:t>
            </a:r>
            <a:endParaRPr lang="en-US" sz="2200" dirty="0">
              <a:solidFill>
                <a:srgbClr val="203864"/>
              </a:solidFill>
              <a:latin typeface="Century Gothic" panose="020B0502020202020204" pitchFamily="34" charset="0"/>
            </a:endParaRP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Tam Başvuru Formu </a:t>
            </a:r>
            <a:r>
              <a:rPr lang="en-US" sz="2200" dirty="0">
                <a:solidFill>
                  <a:srgbClr val="203864"/>
                </a:solidFill>
                <a:latin typeface="Century Gothic" panose="020B0502020202020204" pitchFamily="34" charset="0"/>
              </a:rPr>
              <a:t>v</a:t>
            </a:r>
            <a:r>
              <a:rPr lang="tr-TR" sz="2200" dirty="0">
                <a:solidFill>
                  <a:srgbClr val="203864"/>
                </a:solidFill>
                <a:latin typeface="Century Gothic" panose="020B0502020202020204" pitchFamily="34" charset="0"/>
              </a:rPr>
              <a:t>e Ek Belgeler</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Başvuruların Gönderimi</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Başvuruların Değerlendirilmesi</a:t>
            </a:r>
          </a:p>
          <a:p>
            <a:pPr>
              <a:spcBef>
                <a:spcPts val="600"/>
              </a:spcBef>
              <a:buFont typeface="Wingdings" panose="05000000000000000000" pitchFamily="2" charset="2"/>
              <a:buChar char="§"/>
            </a:pPr>
            <a:r>
              <a:rPr lang="tr-TR" sz="2200" dirty="0">
                <a:solidFill>
                  <a:srgbClr val="203864"/>
                </a:solidFill>
                <a:latin typeface="Century Gothic" panose="020B0502020202020204" pitchFamily="34" charset="0"/>
              </a:rPr>
              <a:t>Önemli Hatırlatmalar</a:t>
            </a:r>
          </a:p>
          <a:p>
            <a:pPr>
              <a:spcBef>
                <a:spcPts val="600"/>
              </a:spcBef>
              <a:buFont typeface="Wingdings" panose="05000000000000000000" pitchFamily="2" charset="2"/>
              <a:buChar char="§"/>
            </a:pPr>
            <a:endParaRPr lang="tr-TR" sz="2200" dirty="0">
              <a:solidFill>
                <a:srgbClr val="203864"/>
              </a:solidFill>
              <a:latin typeface="Century Gothic" panose="020B0502020202020204" pitchFamily="34" charset="0"/>
            </a:endParaRPr>
          </a:p>
        </p:txBody>
      </p:sp>
    </p:spTree>
    <p:extLst>
      <p:ext uri="{BB962C8B-B14F-4D97-AF65-F5344CB8AC3E}">
        <p14:creationId xmlns:p14="http://schemas.microsoft.com/office/powerpoint/2010/main" val="270103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6335"/>
            <a:ext cx="213135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Faaliyet Planı</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1980000"/>
            <a:ext cx="10752000" cy="3534464"/>
          </a:xfrm>
        </p:spPr>
        <p:txBody>
          <a:bodyPr vert="horz" lIns="91440" tIns="108000" rIns="91440" bIns="46800" rtlCol="0">
            <a:noAutofit/>
          </a:bodyPr>
          <a:lstStyle/>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Proje faaliyetlerinin analiz edildiği ve grafiksel olarak gösterildiği tablodur.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Başvuru formu başlık 2.1.3 altında yer alır.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Faaliyetlerin mantıksal dizinini, beklenen süresini, faaliyet arasındaki olası bağlılıkları belirlemeye yardımcı olur.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Yönetim sorumluluğunun dağıtılmasına temel sağlar.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Proje sonuçlarının elde edilmesiyle açıkça ilişkili olmalıdır.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 Faaliyetleri gerçekleştirmek için gerekli detayları tanımlar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 Faaliyetlerin sırasını, süresini ve önceliğini belirler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 Uygulama ve yönetim sorumluluklarını tayin eder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Projenizde yapılacak satın almalarda ihale süreçleri varsa faaliyet planı bununla ilgili zamanlama da dikkate alınarak hazırlanmalıdır (Daha fazla bilgi için Ek 4</a:t>
            </a:r>
            <a:r>
              <a:rPr lang="en-US" sz="2000" dirty="0">
                <a:latin typeface="Century Gothic" panose="020B0502020202020204" pitchFamily="34" charset="0"/>
              </a:rPr>
              <a:t> </a:t>
            </a:r>
            <a:r>
              <a:rPr lang="en-US" sz="2000" dirty="0" err="1">
                <a:latin typeface="Century Gothic" panose="020B0502020202020204" pitchFamily="34" charset="0"/>
              </a:rPr>
              <a:t>Sözleşme</a:t>
            </a:r>
            <a:r>
              <a:rPr lang="en-US" sz="2000" dirty="0">
                <a:latin typeface="Century Gothic" panose="020B0502020202020204" pitchFamily="34" charset="0"/>
              </a:rPr>
              <a:t> </a:t>
            </a:r>
            <a:r>
              <a:rPr lang="en-US" sz="2000" dirty="0" err="1">
                <a:latin typeface="Century Gothic" panose="020B0502020202020204" pitchFamily="34" charset="0"/>
              </a:rPr>
              <a:t>İmzalama</a:t>
            </a:r>
            <a:r>
              <a:rPr lang="en-US" sz="2000" dirty="0">
                <a:latin typeface="Century Gothic" panose="020B0502020202020204" pitchFamily="34" charset="0"/>
              </a:rPr>
              <a:t> </a:t>
            </a:r>
            <a:r>
              <a:rPr lang="en-US" sz="2000" dirty="0" err="1">
                <a:latin typeface="Century Gothic" panose="020B0502020202020204" pitchFamily="34" charset="0"/>
              </a:rPr>
              <a:t>Kuralları</a:t>
            </a:r>
            <a:r>
              <a:rPr lang="tr-TR" sz="2000" dirty="0">
                <a:latin typeface="Century Gothic" panose="020B0502020202020204" pitchFamily="34" charset="0"/>
              </a:rPr>
              <a:t>’nı</a:t>
            </a:r>
            <a:r>
              <a:rPr lang="en-US" sz="2000" dirty="0">
                <a:latin typeface="Century Gothic" panose="020B0502020202020204" pitchFamily="34" charset="0"/>
              </a:rPr>
              <a:t> (Annex 4 Contract Award Rules)</a:t>
            </a:r>
            <a:r>
              <a:rPr lang="tr-TR" sz="2000" dirty="0">
                <a:latin typeface="Century Gothic" panose="020B0502020202020204" pitchFamily="34" charset="0"/>
              </a:rPr>
              <a:t> inceleyiniz).</a:t>
            </a:r>
          </a:p>
          <a:p>
            <a:pPr algn="just">
              <a:spcBef>
                <a:spcPts val="0"/>
              </a:spcBef>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1565370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3482130" y="3738802"/>
            <a:ext cx="2305050" cy="720725"/>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spcBef>
                <a:spcPct val="50000"/>
              </a:spcBef>
              <a:defRPr/>
            </a:pPr>
            <a:r>
              <a:rPr lang="tr-TR" sz="1200" b="1" dirty="0">
                <a:solidFill>
                  <a:schemeClr val="tx1"/>
                </a:solidFill>
                <a:latin typeface="Century Gothic" panose="020B0502020202020204" pitchFamily="34" charset="0"/>
                <a:cs typeface="Arial" pitchFamily="34" charset="0"/>
              </a:rPr>
              <a:t>FAALİYETLERİN ZAMANLAMA ve SÜRELERİNİN BELİRLENMESİ</a:t>
            </a:r>
            <a:endParaRPr lang="en-US" sz="1200" b="1" dirty="0">
              <a:solidFill>
                <a:schemeClr val="tx1"/>
              </a:solidFill>
              <a:latin typeface="Century Gothic" panose="020B0502020202020204" pitchFamily="34" charset="0"/>
              <a:cs typeface="Arial" pitchFamily="34" charset="0"/>
            </a:endParaRPr>
          </a:p>
        </p:txBody>
      </p:sp>
      <p:sp>
        <p:nvSpPr>
          <p:cNvPr id="7" name="Text Box 7"/>
          <p:cNvSpPr txBox="1">
            <a:spLocks noChangeArrowheads="1"/>
          </p:cNvSpPr>
          <p:nvPr/>
        </p:nvSpPr>
        <p:spPr bwMode="auto">
          <a:xfrm>
            <a:off x="3482125" y="4503672"/>
            <a:ext cx="2305050" cy="66230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sz="200" b="1" dirty="0">
              <a:solidFill>
                <a:schemeClr val="tx1"/>
              </a:solidFill>
              <a:latin typeface="Century Gothic" panose="020B0502020202020204" pitchFamily="34" charset="0"/>
              <a:cs typeface="Arial" pitchFamily="34" charset="0"/>
            </a:endParaRPr>
          </a:p>
          <a:p>
            <a:pPr algn="ctr">
              <a:spcBef>
                <a:spcPts val="600"/>
              </a:spcBef>
              <a:defRPr/>
            </a:pPr>
            <a:r>
              <a:rPr lang="tr-TR" sz="1200" b="1" dirty="0">
                <a:solidFill>
                  <a:schemeClr val="tx1"/>
                </a:solidFill>
                <a:latin typeface="Century Gothic" panose="020B0502020202020204" pitchFamily="34" charset="0"/>
                <a:cs typeface="Arial" pitchFamily="34" charset="0"/>
              </a:rPr>
              <a:t>GEREKLİ UZMANLIK ve BECERİLERİN TANIMLANMASI</a:t>
            </a:r>
            <a:endParaRPr lang="en-US" sz="1200" b="1" dirty="0">
              <a:solidFill>
                <a:schemeClr val="tx1"/>
              </a:solidFill>
              <a:latin typeface="Century Gothic" panose="020B0502020202020204" pitchFamily="34" charset="0"/>
              <a:cs typeface="Arial" pitchFamily="34" charset="0"/>
            </a:endParaRPr>
          </a:p>
        </p:txBody>
      </p:sp>
      <p:sp>
        <p:nvSpPr>
          <p:cNvPr id="11" name="Text Box 11"/>
          <p:cNvSpPr txBox="1">
            <a:spLocks noChangeArrowheads="1"/>
          </p:cNvSpPr>
          <p:nvPr/>
        </p:nvSpPr>
        <p:spPr bwMode="auto">
          <a:xfrm>
            <a:off x="6815522" y="3053094"/>
            <a:ext cx="4681537" cy="6477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ct val="50000"/>
              </a:spcBef>
              <a:defRPr/>
            </a:pPr>
            <a:r>
              <a:rPr lang="tr-TR" sz="1200" b="1" dirty="0">
                <a:solidFill>
                  <a:schemeClr val="tx1"/>
                </a:solidFill>
                <a:latin typeface="Century Gothic" panose="020B0502020202020204" pitchFamily="34" charset="0"/>
                <a:cs typeface="Arial" pitchFamily="34" charset="0"/>
              </a:rPr>
              <a:t>Faaliyetlerin birbirleriyle olan ilişkileri belirlenir. Bir faaliyetin hangi faaliyeti izleyeceği, hangi faaliyetten önce gerçekleştirileceği belirlenir.</a:t>
            </a:r>
            <a:endParaRPr lang="en-US" sz="1200" b="1" dirty="0">
              <a:solidFill>
                <a:schemeClr val="tx1"/>
              </a:solidFill>
              <a:latin typeface="Century Gothic" panose="020B0502020202020204" pitchFamily="34" charset="0"/>
              <a:cs typeface="Arial" pitchFamily="34" charset="0"/>
            </a:endParaRPr>
          </a:p>
        </p:txBody>
      </p:sp>
      <p:sp>
        <p:nvSpPr>
          <p:cNvPr id="13" name="Text Box 13"/>
          <p:cNvSpPr txBox="1">
            <a:spLocks noChangeArrowheads="1"/>
          </p:cNvSpPr>
          <p:nvPr/>
        </p:nvSpPr>
        <p:spPr bwMode="auto">
          <a:xfrm>
            <a:off x="6815522" y="4510977"/>
            <a:ext cx="4681537" cy="647701"/>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ct val="50000"/>
              </a:spcBef>
              <a:defRPr/>
            </a:pPr>
            <a:r>
              <a:rPr lang="tr-TR" sz="1200" b="1" dirty="0">
                <a:solidFill>
                  <a:schemeClr val="tx1"/>
                </a:solidFill>
                <a:latin typeface="Century Gothic" panose="020B0502020202020204" pitchFamily="34" charset="0"/>
                <a:cs typeface="Arial" pitchFamily="34" charset="0"/>
              </a:rPr>
              <a:t>Faaliyetlerin hayata geçirilmesi için gereken uzmanlıklar belirlenir. Mevcut insan kaynağı değerlendirilir; eksiklikler varsa tamamlanır.</a:t>
            </a:r>
            <a:endParaRPr lang="en-US" sz="1200" b="1" dirty="0">
              <a:solidFill>
                <a:schemeClr val="tx1"/>
              </a:solidFill>
              <a:latin typeface="Century Gothic" panose="020B0502020202020204" pitchFamily="34" charset="0"/>
              <a:cs typeface="Arial" pitchFamily="34" charset="0"/>
            </a:endParaRPr>
          </a:p>
        </p:txBody>
      </p:sp>
      <p:sp>
        <p:nvSpPr>
          <p:cNvPr id="14" name="Text Box 14"/>
          <p:cNvSpPr txBox="1">
            <a:spLocks noChangeArrowheads="1"/>
          </p:cNvSpPr>
          <p:nvPr/>
        </p:nvSpPr>
        <p:spPr bwMode="auto">
          <a:xfrm>
            <a:off x="6815522" y="5233486"/>
            <a:ext cx="4681537" cy="6477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ct val="50000"/>
              </a:spcBef>
              <a:defRPr/>
            </a:pPr>
            <a:r>
              <a:rPr lang="tr-TR" sz="1200" b="1" dirty="0">
                <a:solidFill>
                  <a:schemeClr val="tx1"/>
                </a:solidFill>
                <a:latin typeface="Century Gothic" panose="020B0502020202020204" pitchFamily="34" charset="0"/>
                <a:cs typeface="Arial" pitchFamily="34" charset="0"/>
              </a:rPr>
              <a:t>Faaliyetlerin uygulanması sırasında kimin hangi işi yapacağı belirlenir. İş dağıtımında kişilerin yetenek, deneyim ve kapasiteleri göz önünde bulundurulur.</a:t>
            </a:r>
            <a:endParaRPr lang="en-US" sz="1200" b="1" dirty="0">
              <a:solidFill>
                <a:schemeClr val="tx1"/>
              </a:solidFill>
              <a:latin typeface="Century Gothic" panose="020B0502020202020204" pitchFamily="34" charset="0"/>
              <a:cs typeface="Arial" pitchFamily="34" charset="0"/>
            </a:endParaRPr>
          </a:p>
        </p:txBody>
      </p:sp>
      <p:sp>
        <p:nvSpPr>
          <p:cNvPr id="25615" name="AutoShape 15"/>
          <p:cNvSpPr>
            <a:spLocks noChangeArrowheads="1"/>
          </p:cNvSpPr>
          <p:nvPr/>
        </p:nvSpPr>
        <p:spPr bwMode="auto">
          <a:xfrm>
            <a:off x="5837274" y="2510580"/>
            <a:ext cx="906840" cy="278017"/>
          </a:xfrm>
          <a:prstGeom prst="notchedRightArrow">
            <a:avLst>
              <a:gd name="adj1" fmla="val 50000"/>
              <a:gd name="adj2" fmla="val 130907"/>
            </a:avLst>
          </a:prstGeom>
          <a:noFill/>
          <a:ln w="12700" algn="ctr">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5616" name="AutoShape 16"/>
          <p:cNvSpPr>
            <a:spLocks noChangeArrowheads="1"/>
          </p:cNvSpPr>
          <p:nvPr/>
        </p:nvSpPr>
        <p:spPr bwMode="auto">
          <a:xfrm>
            <a:off x="5837274" y="5423562"/>
            <a:ext cx="906840" cy="278017"/>
          </a:xfrm>
          <a:prstGeom prst="notchedRightArrow">
            <a:avLst>
              <a:gd name="adj1" fmla="val 50000"/>
              <a:gd name="adj2" fmla="val 130907"/>
            </a:avLst>
          </a:prstGeom>
          <a:noFill/>
          <a:ln w="12700" algn="ctr">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5617" name="AutoShape 17"/>
          <p:cNvSpPr>
            <a:spLocks noChangeArrowheads="1"/>
          </p:cNvSpPr>
          <p:nvPr/>
        </p:nvSpPr>
        <p:spPr bwMode="auto">
          <a:xfrm>
            <a:off x="5837274" y="4698191"/>
            <a:ext cx="906840" cy="278017"/>
          </a:xfrm>
          <a:prstGeom prst="notchedRightArrow">
            <a:avLst>
              <a:gd name="adj1" fmla="val 50000"/>
              <a:gd name="adj2" fmla="val 130907"/>
            </a:avLst>
          </a:prstGeom>
          <a:noFill/>
          <a:ln w="12700" algn="ctr">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5618" name="AutoShape 18"/>
          <p:cNvSpPr>
            <a:spLocks noChangeArrowheads="1"/>
          </p:cNvSpPr>
          <p:nvPr/>
        </p:nvSpPr>
        <p:spPr bwMode="auto">
          <a:xfrm>
            <a:off x="5837274" y="3966609"/>
            <a:ext cx="906840" cy="278017"/>
          </a:xfrm>
          <a:prstGeom prst="notchedRightArrow">
            <a:avLst>
              <a:gd name="adj1" fmla="val 50000"/>
              <a:gd name="adj2" fmla="val 130907"/>
            </a:avLst>
          </a:prstGeom>
          <a:noFill/>
          <a:ln w="12700" algn="ctr">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5619" name="AutoShape 19"/>
          <p:cNvSpPr>
            <a:spLocks noChangeArrowheads="1"/>
          </p:cNvSpPr>
          <p:nvPr/>
        </p:nvSpPr>
        <p:spPr bwMode="auto">
          <a:xfrm>
            <a:off x="5837274" y="3256893"/>
            <a:ext cx="906840" cy="278017"/>
          </a:xfrm>
          <a:prstGeom prst="notchedRightArrow">
            <a:avLst>
              <a:gd name="adj1" fmla="val 50000"/>
              <a:gd name="adj2" fmla="val 130907"/>
            </a:avLst>
          </a:prstGeom>
          <a:noFill/>
          <a:ln w="12700" algn="ctr">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5620" name="AutoShape 20"/>
          <p:cNvSpPr>
            <a:spLocks noChangeArrowheads="1"/>
          </p:cNvSpPr>
          <p:nvPr/>
        </p:nvSpPr>
        <p:spPr bwMode="auto">
          <a:xfrm>
            <a:off x="5837274" y="1784702"/>
            <a:ext cx="906840" cy="278017"/>
          </a:xfrm>
          <a:prstGeom prst="notchedRightArrow">
            <a:avLst>
              <a:gd name="adj1" fmla="val 50000"/>
              <a:gd name="adj2" fmla="val 130907"/>
            </a:avLst>
          </a:prstGeom>
          <a:noFill/>
          <a:ln w="12700">
            <a:solidFill>
              <a:srgbClr val="000066"/>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sz="1200" b="1">
              <a:solidFill>
                <a:schemeClr val="bg1"/>
              </a:solidFill>
              <a:latin typeface="Century Gothic" panose="020B0502020202020204" pitchFamily="34" charset="0"/>
            </a:endParaRPr>
          </a:p>
        </p:txBody>
      </p:sp>
      <p:sp>
        <p:nvSpPr>
          <p:cNvPr id="21" name="TextBox 20">
            <a:extLst>
              <a:ext uri="{FF2B5EF4-FFF2-40B4-BE49-F238E27FC236}">
                <a16:creationId xmlns:a16="http://schemas.microsoft.com/office/drawing/2014/main" id="{46EFD28D-8AA7-4DA2-B7D8-DD635014E9A7}"/>
              </a:ext>
            </a:extLst>
          </p:cNvPr>
          <p:cNvSpPr txBox="1"/>
          <p:nvPr/>
        </p:nvSpPr>
        <p:spPr>
          <a:xfrm>
            <a:off x="720000" y="1626335"/>
            <a:ext cx="2131355" cy="1200329"/>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Faaliyet Planı</a:t>
            </a:r>
            <a:r>
              <a:rPr lang="en-US" sz="2400" b="1" dirty="0">
                <a:solidFill>
                  <a:schemeClr val="accent5">
                    <a:lumMod val="50000"/>
                  </a:schemeClr>
                </a:solidFill>
                <a:latin typeface="Century Gothic" panose="020B0502020202020204" pitchFamily="34" charset="0"/>
              </a:rPr>
              <a:t> </a:t>
            </a:r>
            <a:r>
              <a:rPr lang="tr-TR" sz="2400" b="1" dirty="0">
                <a:solidFill>
                  <a:schemeClr val="accent5">
                    <a:lumMod val="50000"/>
                  </a:schemeClr>
                </a:solidFill>
                <a:latin typeface="Century Gothic" panose="020B0502020202020204" pitchFamily="34" charset="0"/>
              </a:rPr>
              <a:t>Hazırlama Aşamaları</a:t>
            </a:r>
          </a:p>
        </p:txBody>
      </p:sp>
      <p:sp>
        <p:nvSpPr>
          <p:cNvPr id="22" name="TextBox 20">
            <a:extLst>
              <a:ext uri="{FF2B5EF4-FFF2-40B4-BE49-F238E27FC236}">
                <a16:creationId xmlns:a16="http://schemas.microsoft.com/office/drawing/2014/main" id="{815596AC-E27D-4EFB-B78B-9D1F6354556A}"/>
              </a:ext>
            </a:extLst>
          </p:cNvPr>
          <p:cNvSpPr txBox="1"/>
          <p:nvPr/>
        </p:nvSpPr>
        <p:spPr>
          <a:xfrm>
            <a:off x="720000" y="1626335"/>
            <a:ext cx="213135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Faaliyet Planı</a:t>
            </a:r>
          </a:p>
        </p:txBody>
      </p:sp>
      <p:sp>
        <p:nvSpPr>
          <p:cNvPr id="23" name="Text Box 11">
            <a:extLst>
              <a:ext uri="{FF2B5EF4-FFF2-40B4-BE49-F238E27FC236}">
                <a16:creationId xmlns:a16="http://schemas.microsoft.com/office/drawing/2014/main" id="{FC1CD6B4-8955-47DD-A3A0-4F871644D498}"/>
              </a:ext>
            </a:extLst>
          </p:cNvPr>
          <p:cNvSpPr txBox="1">
            <a:spLocks noChangeArrowheads="1"/>
          </p:cNvSpPr>
          <p:nvPr/>
        </p:nvSpPr>
        <p:spPr bwMode="auto">
          <a:xfrm>
            <a:off x="6815522" y="1590010"/>
            <a:ext cx="4681537" cy="6477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ct val="50000"/>
              </a:spcBef>
              <a:defRPr/>
            </a:pPr>
            <a:endParaRPr lang="en-US" sz="100" b="1" dirty="0">
              <a:solidFill>
                <a:schemeClr val="tx1"/>
              </a:solidFill>
              <a:latin typeface="Century Gothic" panose="020B0502020202020204" pitchFamily="34" charset="0"/>
              <a:cs typeface="Arial" pitchFamily="34" charset="0"/>
            </a:endParaRPr>
          </a:p>
          <a:p>
            <a:pPr>
              <a:spcBef>
                <a:spcPts val="600"/>
              </a:spcBef>
              <a:defRPr/>
            </a:pPr>
            <a:r>
              <a:rPr lang="tr-TR" sz="1200" b="1" dirty="0">
                <a:solidFill>
                  <a:schemeClr val="tx1"/>
                </a:solidFill>
                <a:latin typeface="Century Gothic" panose="020B0502020202020204" pitchFamily="34" charset="0"/>
                <a:cs typeface="Arial" pitchFamily="34" charset="0"/>
              </a:rPr>
              <a:t>Mantıksal çerçeve tablosundaki faaliyetler temel alınarak faaliyetler listelenir.</a:t>
            </a:r>
            <a:endParaRPr lang="en-US" sz="1200" b="1" dirty="0">
              <a:solidFill>
                <a:schemeClr val="tx1"/>
              </a:solidFill>
              <a:latin typeface="Century Gothic" panose="020B0502020202020204" pitchFamily="34" charset="0"/>
              <a:cs typeface="Arial" pitchFamily="34" charset="0"/>
            </a:endParaRPr>
          </a:p>
        </p:txBody>
      </p:sp>
      <p:sp>
        <p:nvSpPr>
          <p:cNvPr id="24" name="Text Box 11">
            <a:extLst>
              <a:ext uri="{FF2B5EF4-FFF2-40B4-BE49-F238E27FC236}">
                <a16:creationId xmlns:a16="http://schemas.microsoft.com/office/drawing/2014/main" id="{04C27828-2A19-4F66-87B0-495157569647}"/>
              </a:ext>
            </a:extLst>
          </p:cNvPr>
          <p:cNvSpPr txBox="1">
            <a:spLocks noChangeArrowheads="1"/>
          </p:cNvSpPr>
          <p:nvPr/>
        </p:nvSpPr>
        <p:spPr bwMode="auto">
          <a:xfrm>
            <a:off x="6815522" y="2327218"/>
            <a:ext cx="4681537" cy="6477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spcBef>
                <a:spcPts val="600"/>
              </a:spcBef>
              <a:defRPr/>
            </a:pPr>
            <a:endParaRPr lang="en-US" sz="600" b="1" dirty="0">
              <a:solidFill>
                <a:schemeClr val="tx1"/>
              </a:solidFill>
              <a:latin typeface="Century Gothic" panose="020B0502020202020204" pitchFamily="34" charset="0"/>
              <a:cs typeface="Arial" pitchFamily="34" charset="0"/>
            </a:endParaRPr>
          </a:p>
          <a:p>
            <a:pPr>
              <a:spcBef>
                <a:spcPts val="600"/>
              </a:spcBef>
              <a:defRPr/>
            </a:pPr>
            <a:r>
              <a:rPr lang="tr-TR" sz="1200" b="1" dirty="0">
                <a:solidFill>
                  <a:schemeClr val="tx1"/>
                </a:solidFill>
                <a:latin typeface="Century Gothic" panose="020B0502020202020204" pitchFamily="34" charset="0"/>
                <a:cs typeface="Arial" pitchFamily="34" charset="0"/>
              </a:rPr>
              <a:t>Faaliyetler kaynak ve içerik açısından detaylandırılır.</a:t>
            </a:r>
            <a:endParaRPr lang="en-US" sz="1200" b="1" dirty="0">
              <a:solidFill>
                <a:schemeClr val="tx1"/>
              </a:solidFill>
              <a:latin typeface="Century Gothic" panose="020B0502020202020204" pitchFamily="34" charset="0"/>
              <a:cs typeface="Arial" pitchFamily="34" charset="0"/>
            </a:endParaRPr>
          </a:p>
        </p:txBody>
      </p:sp>
      <p:sp>
        <p:nvSpPr>
          <p:cNvPr id="25" name="Text Box 11">
            <a:extLst>
              <a:ext uri="{FF2B5EF4-FFF2-40B4-BE49-F238E27FC236}">
                <a16:creationId xmlns:a16="http://schemas.microsoft.com/office/drawing/2014/main" id="{130785C7-A534-4F1E-A458-31F36B8CBF53}"/>
              </a:ext>
            </a:extLst>
          </p:cNvPr>
          <p:cNvSpPr txBox="1">
            <a:spLocks noChangeArrowheads="1"/>
          </p:cNvSpPr>
          <p:nvPr/>
        </p:nvSpPr>
        <p:spPr bwMode="auto">
          <a:xfrm>
            <a:off x="6815522" y="3778970"/>
            <a:ext cx="4681537" cy="6477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defRPr/>
            </a:pPr>
            <a:endParaRPr lang="en-US" sz="400" b="1" dirty="0">
              <a:solidFill>
                <a:schemeClr val="tx1"/>
              </a:solidFill>
              <a:latin typeface="Century Gothic" panose="020B0502020202020204" pitchFamily="34" charset="0"/>
              <a:cs typeface="Arial" pitchFamily="34" charset="0"/>
            </a:endParaRPr>
          </a:p>
          <a:p>
            <a:pPr>
              <a:defRPr/>
            </a:pPr>
            <a:r>
              <a:rPr lang="tr-TR" sz="1200" b="1" dirty="0">
                <a:solidFill>
                  <a:schemeClr val="tx1"/>
                </a:solidFill>
                <a:latin typeface="Century Gothic" panose="020B0502020202020204" pitchFamily="34" charset="0"/>
                <a:cs typeface="Arial" pitchFamily="34" charset="0"/>
              </a:rPr>
              <a:t>Faaliyetlerin zamanlama ve süreleri belirlenir. Doğru zamanlama ve yeterli sürenin belirlenmesi önemlidir. </a:t>
            </a:r>
            <a:endParaRPr lang="en-US" sz="1200" b="1" dirty="0">
              <a:solidFill>
                <a:schemeClr val="tx1"/>
              </a:solidFill>
              <a:latin typeface="Century Gothic" panose="020B0502020202020204" pitchFamily="34" charset="0"/>
              <a:cs typeface="Arial" pitchFamily="34" charset="0"/>
            </a:endParaRPr>
          </a:p>
        </p:txBody>
      </p:sp>
      <p:sp>
        <p:nvSpPr>
          <p:cNvPr id="27" name="Text Box 7">
            <a:extLst>
              <a:ext uri="{FF2B5EF4-FFF2-40B4-BE49-F238E27FC236}">
                <a16:creationId xmlns:a16="http://schemas.microsoft.com/office/drawing/2014/main" id="{87093F47-BAC1-4AF7-B658-8FD0CCB42295}"/>
              </a:ext>
            </a:extLst>
          </p:cNvPr>
          <p:cNvSpPr txBox="1">
            <a:spLocks noChangeArrowheads="1"/>
          </p:cNvSpPr>
          <p:nvPr/>
        </p:nvSpPr>
        <p:spPr bwMode="auto">
          <a:xfrm>
            <a:off x="3482026" y="5215374"/>
            <a:ext cx="2305050" cy="66230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sz="200" b="1" dirty="0">
              <a:solidFill>
                <a:schemeClr val="tx1"/>
              </a:solidFill>
              <a:latin typeface="Century Gothic" panose="020B0502020202020204" pitchFamily="34" charset="0"/>
              <a:cs typeface="Arial" pitchFamily="34" charset="0"/>
            </a:endParaRPr>
          </a:p>
          <a:p>
            <a:pPr algn="ctr">
              <a:spcBef>
                <a:spcPct val="50000"/>
              </a:spcBef>
              <a:defRPr/>
            </a:pPr>
            <a:endParaRPr lang="en-US" sz="300" b="1" dirty="0">
              <a:solidFill>
                <a:schemeClr val="tx1"/>
              </a:solidFill>
              <a:latin typeface="Century Gothic" panose="020B0502020202020204" pitchFamily="34" charset="0"/>
              <a:cs typeface="Arial" pitchFamily="34" charset="0"/>
            </a:endParaRPr>
          </a:p>
          <a:p>
            <a:pPr algn="ctr">
              <a:spcBef>
                <a:spcPct val="50000"/>
              </a:spcBef>
              <a:defRPr/>
            </a:pPr>
            <a:r>
              <a:rPr lang="tr-TR" sz="1200" b="1" dirty="0">
                <a:solidFill>
                  <a:schemeClr val="tx1"/>
                </a:solidFill>
                <a:latin typeface="Century Gothic" panose="020B0502020202020204" pitchFamily="34" charset="0"/>
                <a:cs typeface="Arial" pitchFamily="34" charset="0"/>
              </a:rPr>
              <a:t>İŞLERİN KİŞİLERE DAĞITIMI</a:t>
            </a:r>
            <a:endParaRPr lang="en-US" sz="1200" b="1" dirty="0">
              <a:solidFill>
                <a:schemeClr val="tx1"/>
              </a:solidFill>
              <a:latin typeface="Century Gothic" panose="020B0502020202020204" pitchFamily="34" charset="0"/>
              <a:cs typeface="Arial" pitchFamily="34" charset="0"/>
            </a:endParaRPr>
          </a:p>
        </p:txBody>
      </p:sp>
      <p:sp>
        <p:nvSpPr>
          <p:cNvPr id="28" name="Text Box 7">
            <a:extLst>
              <a:ext uri="{FF2B5EF4-FFF2-40B4-BE49-F238E27FC236}">
                <a16:creationId xmlns:a16="http://schemas.microsoft.com/office/drawing/2014/main" id="{D2C78F3B-F53C-4912-B146-C7E61F8C3449}"/>
              </a:ext>
            </a:extLst>
          </p:cNvPr>
          <p:cNvSpPr txBox="1">
            <a:spLocks noChangeArrowheads="1"/>
          </p:cNvSpPr>
          <p:nvPr/>
        </p:nvSpPr>
        <p:spPr bwMode="auto">
          <a:xfrm>
            <a:off x="3482026" y="3019091"/>
            <a:ext cx="2305050" cy="66230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sz="200" b="1" dirty="0">
              <a:solidFill>
                <a:schemeClr val="tx1"/>
              </a:solidFill>
              <a:latin typeface="Century Gothic" panose="020B0502020202020204" pitchFamily="34" charset="0"/>
              <a:cs typeface="Arial" pitchFamily="34" charset="0"/>
            </a:endParaRPr>
          </a:p>
          <a:p>
            <a:pPr algn="ctr">
              <a:spcBef>
                <a:spcPct val="50000"/>
              </a:spcBef>
              <a:defRPr/>
            </a:pPr>
            <a:r>
              <a:rPr lang="tr-TR" sz="1200" b="1" dirty="0">
                <a:solidFill>
                  <a:schemeClr val="tx1"/>
                </a:solidFill>
                <a:latin typeface="Century Gothic" panose="020B0502020202020204" pitchFamily="34" charset="0"/>
                <a:cs typeface="Arial" pitchFamily="34" charset="0"/>
              </a:rPr>
              <a:t>FAALİYETLER ARASI İLİŞKİLERİN BELİRLENMESİ</a:t>
            </a:r>
            <a:endParaRPr lang="en-US" sz="1200" b="1" dirty="0">
              <a:solidFill>
                <a:schemeClr val="tx1"/>
              </a:solidFill>
              <a:latin typeface="Century Gothic" panose="020B0502020202020204" pitchFamily="34" charset="0"/>
              <a:cs typeface="Arial" pitchFamily="34" charset="0"/>
            </a:endParaRPr>
          </a:p>
        </p:txBody>
      </p:sp>
      <p:sp>
        <p:nvSpPr>
          <p:cNvPr id="29" name="Text Box 7">
            <a:extLst>
              <a:ext uri="{FF2B5EF4-FFF2-40B4-BE49-F238E27FC236}">
                <a16:creationId xmlns:a16="http://schemas.microsoft.com/office/drawing/2014/main" id="{2446570A-D7F6-429A-906E-F725AFB41FA1}"/>
              </a:ext>
            </a:extLst>
          </p:cNvPr>
          <p:cNvSpPr txBox="1">
            <a:spLocks noChangeArrowheads="1"/>
          </p:cNvSpPr>
          <p:nvPr/>
        </p:nvSpPr>
        <p:spPr bwMode="auto">
          <a:xfrm>
            <a:off x="3475198" y="2299380"/>
            <a:ext cx="2305050" cy="66230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sz="200" b="1" dirty="0">
              <a:solidFill>
                <a:schemeClr val="tx1"/>
              </a:solidFill>
              <a:latin typeface="Century Gothic" panose="020B0502020202020204" pitchFamily="34" charset="0"/>
              <a:cs typeface="Arial" pitchFamily="34" charset="0"/>
            </a:endParaRPr>
          </a:p>
          <a:p>
            <a:pPr algn="ctr">
              <a:spcBef>
                <a:spcPct val="50000"/>
              </a:spcBef>
              <a:defRPr/>
            </a:pPr>
            <a:r>
              <a:rPr lang="tr-TR" sz="1200" b="1" dirty="0">
                <a:solidFill>
                  <a:schemeClr val="tx1"/>
                </a:solidFill>
                <a:latin typeface="Century Gothic" panose="020B0502020202020204" pitchFamily="34" charset="0"/>
                <a:cs typeface="Arial" pitchFamily="34" charset="0"/>
              </a:rPr>
              <a:t>FAALİYETLERİN DETAYLANDIRILMASI</a:t>
            </a:r>
            <a:endParaRPr lang="en-US" sz="1200" b="1" dirty="0">
              <a:solidFill>
                <a:schemeClr val="tx1"/>
              </a:solidFill>
              <a:latin typeface="Century Gothic" panose="020B0502020202020204" pitchFamily="34" charset="0"/>
              <a:cs typeface="Arial" pitchFamily="34" charset="0"/>
            </a:endParaRPr>
          </a:p>
        </p:txBody>
      </p:sp>
      <p:sp>
        <p:nvSpPr>
          <p:cNvPr id="30" name="Text Box 7">
            <a:extLst>
              <a:ext uri="{FF2B5EF4-FFF2-40B4-BE49-F238E27FC236}">
                <a16:creationId xmlns:a16="http://schemas.microsoft.com/office/drawing/2014/main" id="{6A9AE766-F938-4DFA-9D1B-309F0DA1B1A1}"/>
              </a:ext>
            </a:extLst>
          </p:cNvPr>
          <p:cNvSpPr txBox="1">
            <a:spLocks noChangeArrowheads="1"/>
          </p:cNvSpPr>
          <p:nvPr/>
        </p:nvSpPr>
        <p:spPr bwMode="auto">
          <a:xfrm>
            <a:off x="3474063" y="1579669"/>
            <a:ext cx="2305050" cy="662309"/>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lstStyle/>
          <a:p>
            <a:pPr algn="ctr">
              <a:defRPr/>
            </a:pPr>
            <a:endParaRPr lang="en-US" sz="200" b="1" dirty="0">
              <a:solidFill>
                <a:schemeClr val="tx1"/>
              </a:solidFill>
              <a:latin typeface="Century Gothic" panose="020B0502020202020204" pitchFamily="34" charset="0"/>
              <a:cs typeface="Arial" pitchFamily="34" charset="0"/>
            </a:endParaRPr>
          </a:p>
          <a:p>
            <a:pPr algn="ctr">
              <a:spcBef>
                <a:spcPct val="50000"/>
              </a:spcBef>
              <a:defRPr/>
            </a:pPr>
            <a:r>
              <a:rPr lang="tr-TR" sz="1200" b="1" dirty="0">
                <a:solidFill>
                  <a:schemeClr val="tx1"/>
                </a:solidFill>
                <a:latin typeface="Century Gothic" panose="020B0502020202020204" pitchFamily="34" charset="0"/>
                <a:cs typeface="Arial" pitchFamily="34" charset="0"/>
              </a:rPr>
              <a:t>ANA FAALİYETLERİN LİSTELENMESİ</a:t>
            </a:r>
            <a:endParaRPr lang="en-US" sz="1200" b="1" dirty="0">
              <a:solidFill>
                <a:schemeClr val="tx1"/>
              </a:solidFill>
              <a:latin typeface="Century Gothic" panose="020B0502020202020204" pitchFamily="34" charset="0"/>
              <a:cs typeface="Arial" pitchFamily="34" charset="0"/>
            </a:endParaRPr>
          </a:p>
        </p:txBody>
      </p:sp>
    </p:spTree>
    <p:extLst>
      <p:ext uri="{BB962C8B-B14F-4D97-AF65-F5344CB8AC3E}">
        <p14:creationId xmlns:p14="http://schemas.microsoft.com/office/powerpoint/2010/main" val="3340412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72807" y="1711396"/>
          <a:ext cx="8399192" cy="3817534"/>
        </p:xfrm>
        <a:graphic>
          <a:graphicData uri="http://schemas.openxmlformats.org/drawingml/2006/table">
            <a:tbl>
              <a:tblPr firstRow="1" bandRow="1">
                <a:tableStyleId>{5C22544A-7EE6-4342-B048-85BDC9FD1C3A}</a:tableStyleId>
              </a:tblPr>
              <a:tblGrid>
                <a:gridCol w="3477108">
                  <a:extLst>
                    <a:ext uri="{9D8B030D-6E8A-4147-A177-3AD203B41FA5}">
                      <a16:colId xmlns:a16="http://schemas.microsoft.com/office/drawing/2014/main" val="20000"/>
                    </a:ext>
                  </a:extLst>
                </a:gridCol>
                <a:gridCol w="840654">
                  <a:extLst>
                    <a:ext uri="{9D8B030D-6E8A-4147-A177-3AD203B41FA5}">
                      <a16:colId xmlns:a16="http://schemas.microsoft.com/office/drawing/2014/main" val="20001"/>
                    </a:ext>
                  </a:extLst>
                </a:gridCol>
                <a:gridCol w="889386">
                  <a:extLst>
                    <a:ext uri="{9D8B030D-6E8A-4147-A177-3AD203B41FA5}">
                      <a16:colId xmlns:a16="http://schemas.microsoft.com/office/drawing/2014/main" val="20002"/>
                    </a:ext>
                  </a:extLst>
                </a:gridCol>
                <a:gridCol w="804103">
                  <a:extLst>
                    <a:ext uri="{9D8B030D-6E8A-4147-A177-3AD203B41FA5}">
                      <a16:colId xmlns:a16="http://schemas.microsoft.com/office/drawing/2014/main" val="20003"/>
                    </a:ext>
                  </a:extLst>
                </a:gridCol>
                <a:gridCol w="816287">
                  <a:extLst>
                    <a:ext uri="{9D8B030D-6E8A-4147-A177-3AD203B41FA5}">
                      <a16:colId xmlns:a16="http://schemas.microsoft.com/office/drawing/2014/main" val="20004"/>
                    </a:ext>
                  </a:extLst>
                </a:gridCol>
                <a:gridCol w="828470">
                  <a:extLst>
                    <a:ext uri="{9D8B030D-6E8A-4147-A177-3AD203B41FA5}">
                      <a16:colId xmlns:a16="http://schemas.microsoft.com/office/drawing/2014/main" val="20005"/>
                    </a:ext>
                  </a:extLst>
                </a:gridCol>
                <a:gridCol w="743184">
                  <a:extLst>
                    <a:ext uri="{9D8B030D-6E8A-4147-A177-3AD203B41FA5}">
                      <a16:colId xmlns:a16="http://schemas.microsoft.com/office/drawing/2014/main" val="20006"/>
                    </a:ext>
                  </a:extLst>
                </a:gridCol>
              </a:tblGrid>
              <a:tr h="499876">
                <a:tc>
                  <a:txBody>
                    <a:bodyPr/>
                    <a:lstStyle/>
                    <a:p>
                      <a:r>
                        <a:rPr lang="tr-TR" sz="1800" noProof="0" dirty="0">
                          <a:latin typeface="Century Gothic" panose="020B0502020202020204" pitchFamily="34" charset="0"/>
                        </a:rPr>
                        <a:t>Faaliyet Adı</a:t>
                      </a:r>
                    </a:p>
                  </a:txBody>
                  <a:tcPr marL="91439" marR="91439" marT="45718" marB="45718"/>
                </a:tc>
                <a:tc>
                  <a:txBody>
                    <a:bodyPr/>
                    <a:lstStyle/>
                    <a:p>
                      <a:r>
                        <a:rPr lang="en-US" sz="1800" dirty="0">
                          <a:latin typeface="Century Gothic" panose="020B0502020202020204" pitchFamily="34" charset="0"/>
                        </a:rPr>
                        <a:t>1.ay</a:t>
                      </a:r>
                      <a:endParaRPr lang="en-GB" sz="1800" dirty="0">
                        <a:latin typeface="Century Gothic" panose="020B0502020202020204" pitchFamily="34" charset="0"/>
                      </a:endParaRPr>
                    </a:p>
                  </a:txBody>
                  <a:tcPr marL="91439" marR="91439" marT="45718" marB="45718"/>
                </a:tc>
                <a:tc>
                  <a:txBody>
                    <a:bodyPr/>
                    <a:lstStyle/>
                    <a:p>
                      <a:r>
                        <a:rPr lang="en-US" sz="1800" dirty="0">
                          <a:latin typeface="Century Gothic" panose="020B0502020202020204" pitchFamily="34" charset="0"/>
                        </a:rPr>
                        <a:t>2.ay</a:t>
                      </a:r>
                      <a:endParaRPr lang="en-GB" sz="1800" dirty="0">
                        <a:latin typeface="Century Gothic" panose="020B0502020202020204" pitchFamily="34" charset="0"/>
                      </a:endParaRPr>
                    </a:p>
                  </a:txBody>
                  <a:tcPr marL="91439" marR="91439" marT="45718" marB="45718"/>
                </a:tc>
                <a:tc>
                  <a:txBody>
                    <a:bodyPr/>
                    <a:lstStyle/>
                    <a:p>
                      <a:r>
                        <a:rPr lang="en-US" sz="1800" dirty="0">
                          <a:latin typeface="Century Gothic" panose="020B0502020202020204" pitchFamily="34" charset="0"/>
                        </a:rPr>
                        <a:t>3.ay</a:t>
                      </a:r>
                      <a:endParaRPr lang="en-GB" sz="1800" dirty="0">
                        <a:latin typeface="Century Gothic" panose="020B0502020202020204" pitchFamily="34" charset="0"/>
                      </a:endParaRPr>
                    </a:p>
                  </a:txBody>
                  <a:tcPr marL="91439" marR="91439" marT="45718" marB="45718"/>
                </a:tc>
                <a:tc>
                  <a:txBody>
                    <a:bodyPr/>
                    <a:lstStyle/>
                    <a:p>
                      <a:r>
                        <a:rPr lang="en-US" sz="1800" dirty="0">
                          <a:latin typeface="Century Gothic" panose="020B0502020202020204" pitchFamily="34" charset="0"/>
                        </a:rPr>
                        <a:t>4.ay</a:t>
                      </a:r>
                      <a:endParaRPr lang="en-GB" sz="1800" dirty="0">
                        <a:latin typeface="Century Gothic" panose="020B0502020202020204" pitchFamily="34" charset="0"/>
                      </a:endParaRPr>
                    </a:p>
                  </a:txBody>
                  <a:tcPr marL="91439" marR="91439" marT="45718" marB="45718"/>
                </a:tc>
                <a:tc>
                  <a:txBody>
                    <a:bodyPr/>
                    <a:lstStyle/>
                    <a:p>
                      <a:r>
                        <a:rPr lang="en-US" sz="1800" dirty="0">
                          <a:latin typeface="Century Gothic" panose="020B0502020202020204" pitchFamily="34" charset="0"/>
                        </a:rPr>
                        <a:t>5.ay</a:t>
                      </a:r>
                      <a:endParaRPr lang="en-GB" sz="1800" dirty="0">
                        <a:latin typeface="Century Gothic" panose="020B0502020202020204" pitchFamily="34" charset="0"/>
                      </a:endParaRPr>
                    </a:p>
                  </a:txBody>
                  <a:tcPr marL="91439" marR="91439" marT="45718" marB="45718"/>
                </a:tc>
                <a:tc>
                  <a:txBody>
                    <a:bodyPr/>
                    <a:lstStyle/>
                    <a:p>
                      <a:r>
                        <a:rPr lang="en-US" sz="1800" dirty="0">
                          <a:latin typeface="Century Gothic" panose="020B0502020202020204" pitchFamily="34" charset="0"/>
                        </a:rPr>
                        <a:t>6.ay</a:t>
                      </a:r>
                      <a:endParaRPr lang="en-GB" sz="18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0"/>
                  </a:ext>
                </a:extLst>
              </a:tr>
              <a:tr h="367279">
                <a:tc>
                  <a:txBody>
                    <a:bodyPr/>
                    <a:lstStyle/>
                    <a:p>
                      <a:r>
                        <a:rPr lang="tr-TR" sz="1600" noProof="0">
                          <a:latin typeface="Century Gothic" panose="020B0502020202020204" pitchFamily="34" charset="0"/>
                        </a:rPr>
                        <a:t>1. Girişimcilik</a:t>
                      </a:r>
                      <a:r>
                        <a:rPr lang="tr-TR" sz="1600" baseline="0" noProof="0">
                          <a:latin typeface="Century Gothic" panose="020B0502020202020204" pitchFamily="34" charset="0"/>
                        </a:rPr>
                        <a:t> Eğitimleri</a:t>
                      </a:r>
                      <a:endParaRPr lang="tr-TR" sz="1600" noProof="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extLst>
                  <a:ext uri="{0D108BD9-81ED-4DB2-BD59-A6C34878D82A}">
                    <a16:rowId xmlns:a16="http://schemas.microsoft.com/office/drawing/2014/main" val="10001"/>
                  </a:ext>
                </a:extLst>
              </a:tr>
              <a:tr h="367279">
                <a:tc>
                  <a:txBody>
                    <a:bodyPr/>
                    <a:lstStyle/>
                    <a:p>
                      <a:pPr lvl="0"/>
                      <a:r>
                        <a:rPr lang="tr-TR" sz="1600" noProof="0" dirty="0">
                          <a:latin typeface="Century Gothic" panose="020B0502020202020204" pitchFamily="34" charset="0"/>
                        </a:rPr>
                        <a:t>1.1 Eğitim </a:t>
                      </a:r>
                      <a:r>
                        <a:rPr lang="en-US" sz="1600" noProof="0" dirty="0">
                          <a:latin typeface="Century Gothic" panose="020B0502020202020204" pitchFamily="34" charset="0"/>
                        </a:rPr>
                        <a:t>H</a:t>
                      </a:r>
                      <a:r>
                        <a:rPr lang="tr-TR" sz="1600" noProof="0" dirty="0">
                          <a:latin typeface="Century Gothic" panose="020B0502020202020204" pitchFamily="34" charset="0"/>
                        </a:rPr>
                        <a:t>azırlıkları</a:t>
                      </a: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2"/>
                  </a:ext>
                </a:extLst>
              </a:tr>
              <a:tr h="637402">
                <a:tc>
                  <a:txBody>
                    <a:bodyPr/>
                    <a:lstStyle/>
                    <a:p>
                      <a:pPr lvl="0"/>
                      <a:r>
                        <a:rPr lang="tr-TR" sz="1600" noProof="0" dirty="0">
                          <a:latin typeface="Century Gothic" panose="020B0502020202020204" pitchFamily="34" charset="0"/>
                        </a:rPr>
                        <a:t>1.1.1 Eğitim </a:t>
                      </a:r>
                      <a:r>
                        <a:rPr lang="en-US" sz="1600" noProof="0" dirty="0">
                          <a:latin typeface="Century Gothic" panose="020B0502020202020204" pitchFamily="34" charset="0"/>
                        </a:rPr>
                        <a:t>M</a:t>
                      </a:r>
                      <a:r>
                        <a:rPr lang="tr-TR" sz="1600" noProof="0" dirty="0">
                          <a:latin typeface="Century Gothic" panose="020B0502020202020204" pitchFamily="34" charset="0"/>
                        </a:rPr>
                        <a:t>üfredatı</a:t>
                      </a:r>
                      <a:r>
                        <a:rPr lang="tr-TR" sz="1600" baseline="0" noProof="0" dirty="0">
                          <a:latin typeface="Century Gothic" panose="020B0502020202020204" pitchFamily="34" charset="0"/>
                        </a:rPr>
                        <a:t> ve</a:t>
                      </a:r>
                      <a:r>
                        <a:rPr lang="en-US" sz="1600" baseline="0" noProof="0" dirty="0">
                          <a:latin typeface="Century Gothic" panose="020B0502020202020204" pitchFamily="34" charset="0"/>
                        </a:rPr>
                        <a:t> D</a:t>
                      </a:r>
                      <a:r>
                        <a:rPr lang="tr-TR" sz="1600" baseline="0" noProof="0" dirty="0">
                          <a:latin typeface="Century Gothic" panose="020B0502020202020204" pitchFamily="34" charset="0"/>
                        </a:rPr>
                        <a:t>okümanların </a:t>
                      </a:r>
                      <a:r>
                        <a:rPr lang="en-US" sz="1600" baseline="0" noProof="0" dirty="0">
                          <a:latin typeface="Century Gothic" panose="020B0502020202020204" pitchFamily="34" charset="0"/>
                        </a:rPr>
                        <a:t>H</a:t>
                      </a:r>
                      <a:r>
                        <a:rPr lang="tr-TR" sz="1600" baseline="0" noProof="0" dirty="0">
                          <a:latin typeface="Century Gothic" panose="020B0502020202020204" pitchFamily="34" charset="0"/>
                        </a:rPr>
                        <a:t>azırlanması</a:t>
                      </a:r>
                      <a:endParaRPr lang="tr-TR" sz="1600" noProof="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3"/>
                  </a:ext>
                </a:extLst>
              </a:tr>
              <a:tr h="367279">
                <a:tc>
                  <a:txBody>
                    <a:bodyPr/>
                    <a:lstStyle/>
                    <a:p>
                      <a:r>
                        <a:rPr lang="tr-TR" sz="1600" noProof="0" dirty="0">
                          <a:latin typeface="Century Gothic" panose="020B0502020202020204" pitchFamily="34" charset="0"/>
                        </a:rPr>
                        <a:t>1.1.2 Eğitimcilerin </a:t>
                      </a:r>
                      <a:r>
                        <a:rPr lang="en-US" sz="1600" noProof="0" dirty="0">
                          <a:latin typeface="Century Gothic" panose="020B0502020202020204" pitchFamily="34" charset="0"/>
                        </a:rPr>
                        <a:t>S</a:t>
                      </a:r>
                      <a:r>
                        <a:rPr lang="tr-TR" sz="1600" noProof="0" dirty="0">
                          <a:latin typeface="Century Gothic" panose="020B0502020202020204" pitchFamily="34" charset="0"/>
                        </a:rPr>
                        <a:t>eçilmesi</a:t>
                      </a: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4"/>
                  </a:ext>
                </a:extLst>
              </a:tr>
              <a:tr h="367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noProof="0" dirty="0">
                          <a:latin typeface="Century Gothic" panose="020B0502020202020204" pitchFamily="34" charset="0"/>
                        </a:rPr>
                        <a:t>1.1.3 Lojistik </a:t>
                      </a:r>
                      <a:r>
                        <a:rPr lang="en-US" sz="1600" noProof="0" dirty="0">
                          <a:latin typeface="Century Gothic" panose="020B0502020202020204" pitchFamily="34" charset="0"/>
                        </a:rPr>
                        <a:t>H</a:t>
                      </a:r>
                      <a:r>
                        <a:rPr lang="tr-TR" sz="1600" noProof="0" dirty="0">
                          <a:latin typeface="Century Gothic" panose="020B0502020202020204" pitchFamily="34" charset="0"/>
                        </a:rPr>
                        <a:t>azırlıkların </a:t>
                      </a:r>
                      <a:r>
                        <a:rPr lang="en-US" sz="1600" noProof="0" dirty="0">
                          <a:latin typeface="Century Gothic" panose="020B0502020202020204" pitchFamily="34" charset="0"/>
                        </a:rPr>
                        <a:t>Y</a:t>
                      </a:r>
                      <a:r>
                        <a:rPr lang="tr-TR" sz="1600" noProof="0" dirty="0">
                          <a:latin typeface="Century Gothic" panose="020B0502020202020204" pitchFamily="34" charset="0"/>
                        </a:rPr>
                        <a:t>apılması</a:t>
                      </a: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5"/>
                  </a:ext>
                </a:extLst>
              </a:tr>
              <a:tr h="3711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noProof="0" dirty="0">
                          <a:latin typeface="Century Gothic" panose="020B0502020202020204" pitchFamily="34" charset="0"/>
                        </a:rPr>
                        <a:t>1.1.4 Katılımcıların</a:t>
                      </a:r>
                      <a:r>
                        <a:rPr lang="tr-TR" sz="1600" baseline="0" noProof="0" dirty="0">
                          <a:latin typeface="Century Gothic" panose="020B0502020202020204" pitchFamily="34" charset="0"/>
                        </a:rPr>
                        <a:t> </a:t>
                      </a:r>
                      <a:r>
                        <a:rPr lang="en-US" sz="1600" baseline="0" noProof="0" dirty="0">
                          <a:latin typeface="Century Gothic" panose="020B0502020202020204" pitchFamily="34" charset="0"/>
                        </a:rPr>
                        <a:t>B</a:t>
                      </a:r>
                      <a:r>
                        <a:rPr lang="tr-TR" sz="1600" baseline="0" noProof="0" dirty="0">
                          <a:latin typeface="Century Gothic" panose="020B0502020202020204" pitchFamily="34" charset="0"/>
                        </a:rPr>
                        <a:t>elirlenmesi</a:t>
                      </a:r>
                      <a:endParaRPr lang="tr-TR" sz="1600" noProof="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6"/>
                  </a:ext>
                </a:extLst>
              </a:tr>
              <a:tr h="4142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noProof="0" dirty="0">
                          <a:latin typeface="Century Gothic" panose="020B0502020202020204" pitchFamily="34" charset="0"/>
                        </a:rPr>
                        <a:t>1.2 Eğitimlerin </a:t>
                      </a:r>
                      <a:r>
                        <a:rPr lang="en-US" sz="1600" noProof="0" dirty="0">
                          <a:latin typeface="Century Gothic" panose="020B0502020202020204" pitchFamily="34" charset="0"/>
                        </a:rPr>
                        <a:t>G</a:t>
                      </a:r>
                      <a:r>
                        <a:rPr lang="tr-TR" sz="1600" noProof="0" dirty="0">
                          <a:latin typeface="Century Gothic" panose="020B0502020202020204" pitchFamily="34" charset="0"/>
                        </a:rPr>
                        <a:t>erçekleştirilmesi</a:t>
                      </a: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tc>
                  <a:txBody>
                    <a:bodyPr/>
                    <a:lstStyle/>
                    <a:p>
                      <a:endParaRPr lang="en-GB" sz="1600" dirty="0">
                        <a:latin typeface="Century Gothic" panose="020B0502020202020204" pitchFamily="34" charset="0"/>
                      </a:endParaRPr>
                    </a:p>
                  </a:txBody>
                  <a:tcPr marL="91439" marR="91439" marT="45718" marB="45718"/>
                </a:tc>
                <a:extLst>
                  <a:ext uri="{0D108BD9-81ED-4DB2-BD59-A6C34878D82A}">
                    <a16:rowId xmlns:a16="http://schemas.microsoft.com/office/drawing/2014/main" val="10007"/>
                  </a:ext>
                </a:extLst>
              </a:tr>
              <a:tr h="425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noProof="0" dirty="0">
                          <a:latin typeface="Century Gothic" panose="020B0502020202020204" pitchFamily="34" charset="0"/>
                        </a:rPr>
                        <a:t>1.3</a:t>
                      </a:r>
                      <a:r>
                        <a:rPr lang="tr-TR" sz="1600" baseline="0" noProof="0" dirty="0">
                          <a:latin typeface="Century Gothic" panose="020B0502020202020204" pitchFamily="34" charset="0"/>
                        </a:rPr>
                        <a:t> Eğitim </a:t>
                      </a:r>
                      <a:r>
                        <a:rPr lang="en-US" sz="1600" baseline="0" noProof="0" dirty="0">
                          <a:latin typeface="Century Gothic" panose="020B0502020202020204" pitchFamily="34" charset="0"/>
                        </a:rPr>
                        <a:t>D</a:t>
                      </a:r>
                      <a:r>
                        <a:rPr lang="tr-TR" sz="1600" baseline="0" noProof="0" dirty="0">
                          <a:latin typeface="Century Gothic" panose="020B0502020202020204" pitchFamily="34" charset="0"/>
                        </a:rPr>
                        <a:t>eğerlendirmesi</a:t>
                      </a:r>
                      <a:endParaRPr lang="tr-TR" sz="1600" noProof="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tc>
                <a:tc>
                  <a:txBody>
                    <a:bodyPr/>
                    <a:lstStyle/>
                    <a:p>
                      <a:endParaRPr lang="en-GB" sz="1600" dirty="0">
                        <a:latin typeface="Century Gothic" panose="020B0502020202020204" pitchFamily="34" charset="0"/>
                      </a:endParaRPr>
                    </a:p>
                  </a:txBody>
                  <a:tcPr marL="91439" marR="91439" marT="45718" marB="45718">
                    <a:solidFill>
                      <a:schemeClr val="tx1">
                        <a:lumMod val="50000"/>
                      </a:schemeClr>
                    </a:solidFill>
                  </a:tcPr>
                </a:tc>
                <a:extLst>
                  <a:ext uri="{0D108BD9-81ED-4DB2-BD59-A6C34878D82A}">
                    <a16:rowId xmlns:a16="http://schemas.microsoft.com/office/drawing/2014/main" val="10008"/>
                  </a:ext>
                </a:extLst>
              </a:tr>
            </a:tbl>
          </a:graphicData>
        </a:graphic>
      </p:graphicFrame>
      <p:sp>
        <p:nvSpPr>
          <p:cNvPr id="6" name="TextBox 20">
            <a:extLst>
              <a:ext uri="{FF2B5EF4-FFF2-40B4-BE49-F238E27FC236}">
                <a16:creationId xmlns:a16="http://schemas.microsoft.com/office/drawing/2014/main" id="{E92B9760-4B45-4AA8-A9AF-F56F474C3F23}"/>
              </a:ext>
            </a:extLst>
          </p:cNvPr>
          <p:cNvSpPr txBox="1"/>
          <p:nvPr/>
        </p:nvSpPr>
        <p:spPr>
          <a:xfrm>
            <a:off x="720001" y="1620000"/>
            <a:ext cx="2129526" cy="830997"/>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Faaliyet Planı</a:t>
            </a:r>
            <a:r>
              <a:rPr lang="en-US" sz="2400" b="1" dirty="0">
                <a:solidFill>
                  <a:schemeClr val="accent5">
                    <a:lumMod val="50000"/>
                  </a:schemeClr>
                </a:solidFill>
                <a:latin typeface="Century Gothic" panose="020B0502020202020204" pitchFamily="34" charset="0"/>
              </a:rPr>
              <a:t> </a:t>
            </a:r>
          </a:p>
          <a:p>
            <a:pPr algn="ctr"/>
            <a:r>
              <a:rPr lang="tr-TR" sz="2400" b="1" dirty="0">
                <a:solidFill>
                  <a:schemeClr val="accent5">
                    <a:lumMod val="50000"/>
                  </a:schemeClr>
                </a:solidFill>
                <a:latin typeface="Century Gothic" panose="020B0502020202020204" pitchFamily="34" charset="0"/>
              </a:rPr>
              <a:t>Örnek</a:t>
            </a:r>
          </a:p>
        </p:txBody>
      </p:sp>
    </p:spTree>
    <p:extLst>
      <p:ext uri="{BB962C8B-B14F-4D97-AF65-F5344CB8AC3E}">
        <p14:creationId xmlns:p14="http://schemas.microsoft.com/office/powerpoint/2010/main" val="230830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BB9FCA3-ADB5-4D9D-938B-78CAFD557805}"/>
              </a:ext>
            </a:extLst>
          </p:cNvPr>
          <p:cNvSpPr/>
          <p:nvPr/>
        </p:nvSpPr>
        <p:spPr>
          <a:xfrm>
            <a:off x="1541584" y="0"/>
            <a:ext cx="10820400"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150" sz="5807"/>
          </a:p>
        </p:txBody>
      </p:sp>
      <p:sp>
        <p:nvSpPr>
          <p:cNvPr id="5" name="Rectangle 4"/>
          <p:cNvSpPr/>
          <p:nvPr/>
        </p:nvSpPr>
        <p:spPr>
          <a:xfrm>
            <a:off x="-2" y="0"/>
            <a:ext cx="6096000" cy="6858000"/>
          </a:xfrm>
          <a:prstGeom prst="rect">
            <a:avLst/>
          </a:prstGeom>
          <a:gradFill flip="none" rotWithShape="1">
            <a:gsLst>
              <a:gs pos="0">
                <a:schemeClr val="accent5">
                  <a:lumMod val="50000"/>
                </a:schemeClr>
              </a:gs>
              <a:gs pos="50000">
                <a:schemeClr val="accent5">
                  <a:lumMod val="50000"/>
                  <a:shade val="67500"/>
                  <a:satMod val="115000"/>
                </a:schemeClr>
              </a:gs>
              <a:gs pos="100000">
                <a:schemeClr val="accent5">
                  <a:lumMod val="50000"/>
                  <a:shade val="100000"/>
                  <a:satMod val="115000"/>
                </a:schemeClr>
              </a:gs>
            </a:gsLst>
            <a:path path="circle">
              <a:fillToRect l="50000" t="50000" r="50000" b="50000"/>
            </a:path>
            <a:tileRect/>
          </a:gra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807"/>
          </a:p>
        </p:txBody>
      </p:sp>
      <p:sp>
        <p:nvSpPr>
          <p:cNvPr id="20" name="TextBox 19">
            <a:extLst>
              <a:ext uri="{FF2B5EF4-FFF2-40B4-BE49-F238E27FC236}">
                <a16:creationId xmlns:a16="http://schemas.microsoft.com/office/drawing/2014/main" id="{48A3A53D-C4B0-4901-83CD-94A9926D7E10}"/>
              </a:ext>
            </a:extLst>
          </p:cNvPr>
          <p:cNvSpPr txBox="1"/>
          <p:nvPr/>
        </p:nvSpPr>
        <p:spPr>
          <a:xfrm rot="5400000">
            <a:off x="604544" y="423863"/>
            <a:ext cx="4801186" cy="6010277"/>
          </a:xfrm>
          <a:prstGeom prst="rect">
            <a:avLst/>
          </a:prstGeom>
          <a:noFill/>
        </p:spPr>
        <p:txBody>
          <a:bodyPr vert="vert270" wrap="square" rtlCol="0">
            <a:spAutoFit/>
          </a:bodyPr>
          <a:lstStyle/>
          <a:p>
            <a:pPr algn="ctr"/>
            <a:r>
              <a:rPr lang="en-US" sz="29999" b="1" dirty="0">
                <a:solidFill>
                  <a:schemeClr val="bg1"/>
                </a:solidFill>
                <a:latin typeface="Century Gothic" panose="020B0502020202020204" pitchFamily="34" charset="0"/>
              </a:rPr>
              <a:t>2</a:t>
            </a:r>
            <a:endParaRPr lang="en-150" sz="29999" b="1" dirty="0">
              <a:solidFill>
                <a:schemeClr val="bg1"/>
              </a:solidFill>
              <a:latin typeface="Century Gothic" panose="020B0502020202020204" pitchFamily="34" charset="0"/>
            </a:endParaRPr>
          </a:p>
        </p:txBody>
      </p:sp>
      <p:sp>
        <p:nvSpPr>
          <p:cNvPr id="21" name="TextBox 20">
            <a:extLst>
              <a:ext uri="{FF2B5EF4-FFF2-40B4-BE49-F238E27FC236}">
                <a16:creationId xmlns:a16="http://schemas.microsoft.com/office/drawing/2014/main" id="{2AF9FE0B-953D-4EB6-8A0A-8CC43145F404}"/>
              </a:ext>
            </a:extLst>
          </p:cNvPr>
          <p:cNvSpPr txBox="1"/>
          <p:nvPr/>
        </p:nvSpPr>
        <p:spPr>
          <a:xfrm>
            <a:off x="6096000" y="1905506"/>
            <a:ext cx="6096000" cy="2554545"/>
          </a:xfrm>
          <a:prstGeom prst="rect">
            <a:avLst/>
          </a:prstGeom>
          <a:noFill/>
        </p:spPr>
        <p:txBody>
          <a:bodyPr wrap="square" rtlCol="0">
            <a:spAutoFit/>
          </a:bodyPr>
          <a:lstStyle/>
          <a:p>
            <a:pPr algn="ctr"/>
            <a:r>
              <a:rPr lang="tr-TR" sz="3200" b="1" dirty="0">
                <a:solidFill>
                  <a:schemeClr val="accent5">
                    <a:lumMod val="50000"/>
                  </a:schemeClr>
                </a:solidFill>
                <a:latin typeface="Century Gothic" panose="020B0502020202020204" pitchFamily="34" charset="0"/>
              </a:rPr>
              <a:t>Tam Başvuru Paketi </a:t>
            </a:r>
            <a:r>
              <a:rPr lang="en-US" sz="3200" b="1" dirty="0">
                <a:solidFill>
                  <a:schemeClr val="accent5">
                    <a:lumMod val="50000"/>
                  </a:schemeClr>
                </a:solidFill>
                <a:latin typeface="Century Gothic" panose="020B0502020202020204" pitchFamily="34" charset="0"/>
              </a:rPr>
              <a:t>&amp;</a:t>
            </a:r>
            <a:r>
              <a:rPr lang="tr-TR" sz="3200" b="1" dirty="0">
                <a:solidFill>
                  <a:schemeClr val="accent5">
                    <a:lumMod val="50000"/>
                  </a:schemeClr>
                </a:solidFill>
                <a:latin typeface="Century Gothic" panose="020B0502020202020204" pitchFamily="34" charset="0"/>
              </a:rPr>
              <a:t> Ek Belgeler</a:t>
            </a:r>
          </a:p>
          <a:p>
            <a:pPr algn="ctr"/>
            <a:r>
              <a:rPr lang="tr-TR" sz="3200" b="1" dirty="0">
                <a:solidFill>
                  <a:schemeClr val="accent5">
                    <a:lumMod val="50000"/>
                  </a:schemeClr>
                </a:solidFill>
                <a:latin typeface="Century Gothic" panose="020B0502020202020204" pitchFamily="34" charset="0"/>
              </a:rPr>
              <a:t>Başvuruların Gönderimi</a:t>
            </a:r>
          </a:p>
          <a:p>
            <a:pPr algn="ctr"/>
            <a:r>
              <a:rPr lang="tr-TR" sz="3200" b="1" dirty="0">
                <a:solidFill>
                  <a:schemeClr val="accent5">
                    <a:lumMod val="50000"/>
                  </a:schemeClr>
                </a:solidFill>
                <a:latin typeface="Century Gothic" panose="020B0502020202020204" pitchFamily="34" charset="0"/>
              </a:rPr>
              <a:t>Başvuruların Değerlendirilmesi</a:t>
            </a:r>
          </a:p>
          <a:p>
            <a:pPr algn="ctr"/>
            <a:r>
              <a:rPr lang="tr-TR" sz="3200" b="1" dirty="0">
                <a:solidFill>
                  <a:schemeClr val="accent5">
                    <a:lumMod val="50000"/>
                  </a:schemeClr>
                </a:solidFill>
                <a:latin typeface="Century Gothic" panose="020B0502020202020204" pitchFamily="34" charset="0"/>
              </a:rPr>
              <a:t>Önemli Hatırlatmalar</a:t>
            </a:r>
          </a:p>
        </p:txBody>
      </p:sp>
    </p:spTree>
    <p:extLst>
      <p:ext uri="{BB962C8B-B14F-4D97-AF65-F5344CB8AC3E}">
        <p14:creationId xmlns:p14="http://schemas.microsoft.com/office/powerpoint/2010/main" val="2853044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6335"/>
            <a:ext cx="7243786"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Başvuru İçin Doldurulması Gereken Dökümanlar</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5580000" y="1980000"/>
            <a:ext cx="589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II. Aşama:</a:t>
            </a:r>
          </a:p>
          <a:p>
            <a:pPr marL="0" indent="0" algn="just">
              <a:spcBef>
                <a:spcPts val="300"/>
              </a:spcBef>
              <a:spcAft>
                <a:spcPts val="300"/>
              </a:spcAft>
              <a:buNone/>
            </a:pPr>
            <a:r>
              <a:rPr lang="tr-TR" sz="1800" dirty="0">
                <a:latin typeface="Century Gothic" panose="020B0502020202020204" pitchFamily="34" charset="0"/>
              </a:rPr>
              <a:t>Tam Başvuru Formu</a:t>
            </a:r>
          </a:p>
          <a:p>
            <a:pPr marL="0" indent="0" algn="just">
              <a:spcBef>
                <a:spcPts val="300"/>
              </a:spcBef>
              <a:spcAft>
                <a:spcPts val="300"/>
              </a:spcAft>
              <a:buNone/>
            </a:pPr>
            <a:r>
              <a:rPr lang="tr-TR" sz="1800" dirty="0">
                <a:latin typeface="Century Gothic" panose="020B0502020202020204" pitchFamily="34" charset="0"/>
              </a:rPr>
              <a:t>Bütçe</a:t>
            </a:r>
          </a:p>
          <a:p>
            <a:pPr marL="0" indent="0" algn="just">
              <a:spcBef>
                <a:spcPts val="300"/>
              </a:spcBef>
              <a:spcAft>
                <a:spcPts val="300"/>
              </a:spcAft>
              <a:buNone/>
            </a:pPr>
            <a:r>
              <a:rPr lang="tr-TR" sz="1800" dirty="0">
                <a:latin typeface="Century Gothic" panose="020B0502020202020204" pitchFamily="34" charset="0"/>
              </a:rPr>
              <a:t>Mantıksal Çerçeve</a:t>
            </a:r>
          </a:p>
          <a:p>
            <a:pPr marL="0" indent="0" algn="just">
              <a:spcBef>
                <a:spcPts val="300"/>
              </a:spcBef>
              <a:spcAft>
                <a:spcPts val="300"/>
              </a:spcAft>
              <a:buNone/>
            </a:pPr>
            <a:r>
              <a:rPr lang="tr-TR" sz="1800" dirty="0">
                <a:latin typeface="Century Gothic" panose="020B0502020202020204" pitchFamily="34" charset="0"/>
              </a:rPr>
              <a:t>Ek F (PADOR)</a:t>
            </a:r>
          </a:p>
          <a:p>
            <a:pPr marL="0" indent="0" algn="just">
              <a:spcBef>
                <a:spcPts val="300"/>
              </a:spcBef>
              <a:spcAft>
                <a:spcPts val="300"/>
              </a:spcAft>
              <a:buNone/>
            </a:pPr>
            <a:r>
              <a:rPr lang="tr-TR" sz="1800" dirty="0">
                <a:latin typeface="Century Gothic" panose="020B0502020202020204" pitchFamily="34" charset="0"/>
              </a:rPr>
              <a:t>Kontrol Listesi </a:t>
            </a:r>
          </a:p>
          <a:p>
            <a:pPr marL="0" indent="0" algn="just">
              <a:spcBef>
                <a:spcPts val="300"/>
              </a:spcBef>
              <a:spcAft>
                <a:spcPts val="300"/>
              </a:spcAft>
              <a:buNone/>
            </a:pPr>
            <a:r>
              <a:rPr lang="tr-TR" sz="1800" dirty="0">
                <a:latin typeface="Century Gothic" panose="020B0502020202020204" pitchFamily="34" charset="0"/>
              </a:rPr>
              <a:t>Başvuru Sahibinin Beyanı </a:t>
            </a:r>
          </a:p>
          <a:p>
            <a:pPr marL="0" indent="0" algn="just">
              <a:spcBef>
                <a:spcPts val="300"/>
              </a:spcBef>
              <a:spcAft>
                <a:spcPts val="300"/>
              </a:spcAft>
              <a:buNone/>
            </a:pPr>
            <a:r>
              <a:rPr lang="tr-TR" sz="1800" dirty="0">
                <a:latin typeface="Century Gothic" panose="020B0502020202020204" pitchFamily="34" charset="0"/>
              </a:rPr>
              <a:t>Eş-başvuran(lar)ın Yetkilendirmesi (varsa)</a:t>
            </a:r>
          </a:p>
          <a:p>
            <a:pPr marL="0" indent="0" algn="just">
              <a:spcBef>
                <a:spcPts val="300"/>
              </a:spcBef>
              <a:spcAft>
                <a:spcPts val="300"/>
              </a:spcAft>
              <a:buNone/>
            </a:pPr>
            <a:r>
              <a:rPr lang="tr-TR" sz="1800" dirty="0">
                <a:latin typeface="Century Gothic" panose="020B0502020202020204" pitchFamily="34" charset="0"/>
              </a:rPr>
              <a:t>Bağlı kuruluş(lar) </a:t>
            </a:r>
            <a:r>
              <a:rPr lang="en-US" sz="1800" dirty="0">
                <a:latin typeface="Century Gothic" panose="020B0502020202020204" pitchFamily="34" charset="0"/>
              </a:rPr>
              <a:t>B</a:t>
            </a:r>
            <a:r>
              <a:rPr lang="tr-TR" sz="1800" dirty="0">
                <a:latin typeface="Century Gothic" panose="020B0502020202020204" pitchFamily="34" charset="0"/>
              </a:rPr>
              <a:t>eyanı (varsa)</a:t>
            </a:r>
          </a:p>
          <a:p>
            <a:pPr marL="0" indent="0" algn="just">
              <a:spcBef>
                <a:spcPts val="300"/>
              </a:spcBef>
              <a:spcAft>
                <a:spcPts val="300"/>
              </a:spcAft>
              <a:buNone/>
            </a:pPr>
            <a:r>
              <a:rPr lang="tr-TR" sz="1800" dirty="0">
                <a:latin typeface="Century Gothic" panose="020B0502020202020204" pitchFamily="34" charset="0"/>
              </a:rPr>
              <a:t>Ek H (</a:t>
            </a:r>
            <a:r>
              <a:rPr lang="tr-TR" sz="1800" dirty="0" err="1">
                <a:latin typeface="Century Gothic" panose="020B0502020202020204" pitchFamily="34" charset="0"/>
              </a:rPr>
              <a:t>Declaration</a:t>
            </a:r>
            <a:r>
              <a:rPr lang="tr-TR" sz="1800" dirty="0">
                <a:latin typeface="Century Gothic" panose="020B0502020202020204" pitchFamily="34" charset="0"/>
              </a:rPr>
              <a:t> on </a:t>
            </a:r>
            <a:r>
              <a:rPr lang="tr-TR" sz="1800" dirty="0" err="1">
                <a:latin typeface="Century Gothic" panose="020B0502020202020204" pitchFamily="34" charset="0"/>
              </a:rPr>
              <a:t>honour</a:t>
            </a:r>
            <a:r>
              <a:rPr lang="tr-TR" sz="1800" dirty="0">
                <a:latin typeface="Century Gothic" panose="020B0502020202020204" pitchFamily="34" charset="0"/>
              </a:rPr>
              <a:t>)</a:t>
            </a:r>
          </a:p>
          <a:p>
            <a:pPr marL="0" indent="0" algn="just">
              <a:spcBef>
                <a:spcPts val="300"/>
              </a:spcBef>
              <a:spcAft>
                <a:spcPts val="300"/>
              </a:spcAft>
              <a:buNone/>
            </a:pPr>
            <a:r>
              <a:rPr lang="tr-TR" sz="1800" dirty="0">
                <a:latin typeface="Century Gothic" panose="020B0502020202020204" pitchFamily="34" charset="0"/>
              </a:rPr>
              <a:t>Tam Başvuru Formu, </a:t>
            </a:r>
            <a:r>
              <a:rPr lang="en-US" sz="1800" dirty="0">
                <a:latin typeface="Century Gothic" panose="020B0502020202020204" pitchFamily="34" charset="0"/>
              </a:rPr>
              <a:t>B</a:t>
            </a:r>
            <a:r>
              <a:rPr lang="tr-TR" sz="1800" dirty="0">
                <a:latin typeface="Century Gothic" panose="020B0502020202020204" pitchFamily="34" charset="0"/>
              </a:rPr>
              <a:t>ütçe, </a:t>
            </a:r>
            <a:r>
              <a:rPr lang="en-US" sz="1800" dirty="0">
                <a:latin typeface="Century Gothic" panose="020B0502020202020204" pitchFamily="34" charset="0"/>
              </a:rPr>
              <a:t>M</a:t>
            </a:r>
            <a:r>
              <a:rPr lang="tr-TR" sz="1800" dirty="0">
                <a:latin typeface="Century Gothic" panose="020B0502020202020204" pitchFamily="34" charset="0"/>
              </a:rPr>
              <a:t>antıksal </a:t>
            </a:r>
            <a:r>
              <a:rPr lang="en-US" sz="1800" dirty="0">
                <a:latin typeface="Century Gothic" panose="020B0502020202020204" pitchFamily="34" charset="0"/>
              </a:rPr>
              <a:t>Ç</a:t>
            </a:r>
            <a:r>
              <a:rPr lang="tr-TR" sz="1800" dirty="0">
                <a:latin typeface="Century Gothic" panose="020B0502020202020204" pitchFamily="34" charset="0"/>
              </a:rPr>
              <a:t>erçeve ve Ek F’nin </a:t>
            </a:r>
            <a:r>
              <a:rPr lang="en-US" sz="1800" dirty="0">
                <a:latin typeface="Century Gothic" panose="020B0502020202020204" pitchFamily="34" charset="0"/>
              </a:rPr>
              <a:t>E</a:t>
            </a:r>
            <a:r>
              <a:rPr lang="tr-TR" sz="1800" dirty="0">
                <a:latin typeface="Century Gothic" panose="020B0502020202020204" pitchFamily="34" charset="0"/>
              </a:rPr>
              <a:t>lektronik </a:t>
            </a:r>
            <a:r>
              <a:rPr lang="en-US" sz="1800" dirty="0">
                <a:latin typeface="Century Gothic" panose="020B0502020202020204" pitchFamily="34" charset="0"/>
              </a:rPr>
              <a:t>K</a:t>
            </a:r>
            <a:r>
              <a:rPr lang="tr-TR" sz="1800" dirty="0" err="1">
                <a:latin typeface="Century Gothic" panose="020B0502020202020204" pitchFamily="34" charset="0"/>
              </a:rPr>
              <a:t>opyası</a:t>
            </a:r>
            <a:r>
              <a:rPr lang="tr-TR" sz="1800" dirty="0">
                <a:latin typeface="Century Gothic" panose="020B0502020202020204" pitchFamily="34" charset="0"/>
              </a:rPr>
              <a:t> (USB</a:t>
            </a:r>
            <a:r>
              <a:rPr lang="tr-TR" sz="2000" dirty="0">
                <a:latin typeface="Century Gothic" panose="020B0502020202020204" pitchFamily="34" charset="0"/>
              </a:rPr>
              <a:t>)</a:t>
            </a:r>
          </a:p>
          <a:p>
            <a:pPr marL="0" indent="0" algn="just">
              <a:spcBef>
                <a:spcPts val="300"/>
              </a:spcBef>
              <a:spcAft>
                <a:spcPts val="300"/>
              </a:spcAft>
              <a:buNone/>
            </a:pPr>
            <a:endParaRPr lang="tr-TR" sz="2000" b="1" dirty="0">
              <a:latin typeface="Century Gothic" panose="020B0502020202020204" pitchFamily="34" charset="0"/>
            </a:endParaRP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900000" y="1980000"/>
            <a:ext cx="3841367"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300"/>
              </a:spcBef>
              <a:spcAft>
                <a:spcPts val="300"/>
              </a:spcAft>
              <a:buFont typeface="Arial" panose="020B0604020202020204" pitchFamily="34" charset="0"/>
              <a:buNone/>
            </a:pPr>
            <a:r>
              <a:rPr lang="tr-TR" sz="2000" b="1" dirty="0">
                <a:latin typeface="Century Gothic" panose="020B0502020202020204" pitchFamily="34" charset="0"/>
              </a:rPr>
              <a:t>I. Aşama:</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Yalnızca “Proje </a:t>
            </a:r>
            <a:r>
              <a:rPr lang="en-US" sz="2000" dirty="0">
                <a:latin typeface="Century Gothic" panose="020B0502020202020204" pitchFamily="34" charset="0"/>
              </a:rPr>
              <a:t>Ö</a:t>
            </a:r>
            <a:r>
              <a:rPr lang="tr-TR" sz="2000" dirty="0">
                <a:latin typeface="Century Gothic" panose="020B0502020202020204" pitchFamily="34" charset="0"/>
              </a:rPr>
              <a:t>n </a:t>
            </a:r>
            <a:r>
              <a:rPr lang="en-US" sz="2000" dirty="0">
                <a:latin typeface="Century Gothic" panose="020B0502020202020204" pitchFamily="34" charset="0"/>
              </a:rPr>
              <a:t>T</a:t>
            </a:r>
            <a:r>
              <a:rPr lang="tr-TR" sz="2000" dirty="0">
                <a:latin typeface="Century Gothic" panose="020B0502020202020204" pitchFamily="34" charset="0"/>
              </a:rPr>
              <a:t>eklifi”</a:t>
            </a:r>
          </a:p>
          <a:p>
            <a:pPr marL="0" indent="0" algn="just">
              <a:spcBef>
                <a:spcPts val="300"/>
              </a:spcBef>
              <a:spcAft>
                <a:spcPts val="300"/>
              </a:spcAft>
              <a:buFont typeface="Arial" panose="020B0604020202020204" pitchFamily="34" charset="0"/>
              <a:buNone/>
            </a:pPr>
            <a:endParaRPr lang="tr-TR" sz="2000" b="1" dirty="0">
              <a:latin typeface="Century Gothic" panose="020B0502020202020204" pitchFamily="34" charset="0"/>
            </a:endParaRPr>
          </a:p>
        </p:txBody>
      </p:sp>
    </p:spTree>
    <p:extLst>
      <p:ext uri="{BB962C8B-B14F-4D97-AF65-F5344CB8AC3E}">
        <p14:creationId xmlns:p14="http://schemas.microsoft.com/office/powerpoint/2010/main" val="348847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6335"/>
            <a:ext cx="7243786"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Başvuru </a:t>
            </a:r>
            <a:r>
              <a:rPr lang="en-US" sz="2400" b="1" dirty="0" err="1">
                <a:solidFill>
                  <a:schemeClr val="accent5">
                    <a:lumMod val="50000"/>
                  </a:schemeClr>
                </a:solidFill>
                <a:latin typeface="Century Gothic" panose="020B0502020202020204" pitchFamily="34" charset="0"/>
              </a:rPr>
              <a:t>i</a:t>
            </a:r>
            <a:r>
              <a:rPr lang="tr-TR" sz="2400" b="1" dirty="0">
                <a:solidFill>
                  <a:schemeClr val="accent5">
                    <a:lumMod val="50000"/>
                  </a:schemeClr>
                </a:solidFill>
                <a:latin typeface="Century Gothic" panose="020B0502020202020204" pitchFamily="34" charset="0"/>
              </a:rPr>
              <a:t>çin Doldurulması Gereken Dökümanlar</a:t>
            </a: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1980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0"/>
              </a:spcBef>
              <a:spcAft>
                <a:spcPts val="600"/>
              </a:spcAft>
              <a:buClr>
                <a:srgbClr val="FF8600"/>
              </a:buClr>
              <a:buNone/>
              <a:defRPr/>
            </a:pPr>
            <a:r>
              <a:rPr lang="tr-TR" sz="2000" b="1" dirty="0">
                <a:latin typeface="Century Gothic" panose="020B0502020202020204" pitchFamily="34" charset="0"/>
              </a:rPr>
              <a:t>Hibe Başvuru Formu – Kısım B.</a:t>
            </a:r>
            <a:r>
              <a:rPr lang="en-US" sz="2000" b="1" dirty="0">
                <a:latin typeface="Century Gothic" panose="020B0502020202020204" pitchFamily="34" charset="0"/>
              </a:rPr>
              <a:t> Tam</a:t>
            </a:r>
            <a:r>
              <a:rPr lang="tr-TR" sz="2000" b="1" dirty="0">
                <a:latin typeface="Century Gothic" panose="020B0502020202020204" pitchFamily="34" charset="0"/>
              </a:rPr>
              <a:t> Başvuru Formu</a:t>
            </a:r>
          </a:p>
          <a:p>
            <a:pPr marL="45720" indent="0">
              <a:spcBef>
                <a:spcPts val="600"/>
              </a:spcBef>
              <a:buClr>
                <a:srgbClr val="FF8600"/>
              </a:buClr>
              <a:buNone/>
              <a:defRPr/>
            </a:pPr>
            <a:r>
              <a:rPr lang="tr-TR" sz="1800" b="1" dirty="0">
                <a:solidFill>
                  <a:prstClr val="black"/>
                </a:solidFill>
                <a:latin typeface="Century Gothic" panose="020B0502020202020204" pitchFamily="34" charset="0"/>
              </a:rPr>
              <a:t>Temel Kurallar:</a:t>
            </a:r>
            <a:r>
              <a:rPr lang="en-US" sz="1600" b="1" dirty="0">
                <a:solidFill>
                  <a:prstClr val="black"/>
                </a:solidFill>
                <a:latin typeface="Century Gothic" panose="020B0502020202020204" pitchFamily="34" charset="0"/>
              </a:rPr>
              <a:t>	</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Başvuru formu formatında belirtilen kurallara uymalı</a:t>
            </a:r>
            <a:r>
              <a:rPr lang="en-US" sz="1800" dirty="0" err="1">
                <a:solidFill>
                  <a:prstClr val="black"/>
                </a:solidFill>
                <a:latin typeface="Century Gothic" panose="020B0502020202020204" pitchFamily="34" charset="0"/>
              </a:rPr>
              <a:t>sınız</a:t>
            </a:r>
            <a:r>
              <a:rPr lang="tr-TR" sz="1800" dirty="0">
                <a:solidFill>
                  <a:prstClr val="black"/>
                </a:solidFill>
                <a:latin typeface="Century Gothic" panose="020B0502020202020204" pitchFamily="34" charset="0"/>
              </a:rPr>
              <a:t>,</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A4 boyutunda, Arial 10 fontu ve 2 cm kenar boşluğu şeklinde yazılması tavsiye edilir.</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Anlatım açık ve net olmalı. </a:t>
            </a:r>
            <a:r>
              <a:rPr lang="en-US" sz="1800" dirty="0">
                <a:solidFill>
                  <a:prstClr val="black"/>
                </a:solidFill>
                <a:latin typeface="Century Gothic" panose="020B0502020202020204" pitchFamily="34" charset="0"/>
              </a:rPr>
              <a:t>H</a:t>
            </a:r>
            <a:r>
              <a:rPr lang="tr-TR" sz="1800" dirty="0">
                <a:solidFill>
                  <a:prstClr val="black"/>
                </a:solidFill>
                <a:latin typeface="Century Gothic" panose="020B0502020202020204" pitchFamily="34" charset="0"/>
              </a:rPr>
              <a:t>er bölüm yeterli ayrıntıyı içermeli,</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Lütfen</a:t>
            </a:r>
            <a:r>
              <a:rPr lang="en-US" sz="1800" dirty="0">
                <a:solidFill>
                  <a:prstClr val="black"/>
                </a:solidFill>
                <a:latin typeface="Century Gothic" panose="020B0502020202020204" pitchFamily="34" charset="0"/>
              </a:rPr>
              <a:t> t</a:t>
            </a:r>
            <a:r>
              <a:rPr lang="tr-TR" sz="1800" dirty="0">
                <a:solidFill>
                  <a:prstClr val="black"/>
                </a:solidFill>
                <a:latin typeface="Century Gothic" panose="020B0502020202020204" pitchFamily="34" charset="0"/>
              </a:rPr>
              <a:t>üm bölümler</a:t>
            </a:r>
            <a:r>
              <a:rPr lang="en-US" sz="1800" dirty="0" err="1">
                <a:solidFill>
                  <a:prstClr val="black"/>
                </a:solidFill>
                <a:latin typeface="Century Gothic" panose="020B0502020202020204" pitchFamily="34" charset="0"/>
              </a:rPr>
              <a:t>i</a:t>
            </a:r>
            <a:r>
              <a:rPr lang="tr-TR" sz="1800" dirty="0">
                <a:solidFill>
                  <a:prstClr val="black"/>
                </a:solidFill>
                <a:latin typeface="Century Gothic" panose="020B0502020202020204" pitchFamily="34" charset="0"/>
              </a:rPr>
              <a:t> </a:t>
            </a:r>
            <a:r>
              <a:rPr lang="tr-TR" sz="1800" b="1" u="sng" dirty="0">
                <a:latin typeface="Century Gothic" panose="020B0502020202020204" pitchFamily="34" charset="0"/>
              </a:rPr>
              <a:t>boş bırakmadan </a:t>
            </a:r>
            <a:r>
              <a:rPr lang="tr-TR" sz="1800" dirty="0">
                <a:latin typeface="Century Gothic" panose="020B0502020202020204" pitchFamily="34" charset="0"/>
              </a:rPr>
              <a:t>doldur</a:t>
            </a:r>
            <a:r>
              <a:rPr lang="en-US" sz="1800" dirty="0" err="1">
                <a:latin typeface="Century Gothic" panose="020B0502020202020204" pitchFamily="34" charset="0"/>
              </a:rPr>
              <a:t>unuz</a:t>
            </a:r>
            <a:r>
              <a:rPr lang="tr-TR" sz="1800" dirty="0">
                <a:latin typeface="Century Gothic" panose="020B0502020202020204" pitchFamily="34" charset="0"/>
              </a:rPr>
              <a:t>,</a:t>
            </a:r>
          </a:p>
          <a:p>
            <a:pPr marL="425450" lvl="1" indent="-342900" algn="just">
              <a:spcBef>
                <a:spcPts val="300"/>
              </a:spcBef>
              <a:buFont typeface="Wingdings" panose="05000000000000000000" pitchFamily="2" charset="2"/>
              <a:buChar char="§"/>
              <a:defRPr/>
            </a:pPr>
            <a:r>
              <a:rPr lang="en-US" sz="1800" dirty="0">
                <a:latin typeface="Century Gothic" panose="020B0502020202020204" pitchFamily="34" charset="0"/>
              </a:rPr>
              <a:t>Format </a:t>
            </a:r>
            <a:r>
              <a:rPr lang="tr-TR" sz="1800" dirty="0">
                <a:latin typeface="Century Gothic" panose="020B0502020202020204" pitchFamily="34" charset="0"/>
              </a:rPr>
              <a:t>sonunda yer alan kontrol listesini </a:t>
            </a:r>
            <a:r>
              <a:rPr lang="tr-TR" sz="1800" b="1" u="sng" dirty="0">
                <a:latin typeface="Century Gothic" panose="020B0502020202020204" pitchFamily="34" charset="0"/>
              </a:rPr>
              <a:t>mutlaka</a:t>
            </a:r>
            <a:r>
              <a:rPr lang="en-US" sz="1800" dirty="0">
                <a:latin typeface="Century Gothic" panose="020B0502020202020204" pitchFamily="34" charset="0"/>
              </a:rPr>
              <a:t> </a:t>
            </a:r>
            <a:r>
              <a:rPr lang="tr-TR" sz="1800" dirty="0">
                <a:latin typeface="Century Gothic" panose="020B0502020202020204" pitchFamily="34" charset="0"/>
              </a:rPr>
              <a:t>doldurunuz</a:t>
            </a:r>
            <a:r>
              <a:rPr lang="tr-TR" sz="1800" dirty="0">
                <a:solidFill>
                  <a:prstClr val="black"/>
                </a:solidFill>
                <a:latin typeface="Century Gothic" panose="020B0502020202020204" pitchFamily="34" charset="0"/>
              </a:rPr>
              <a:t>,</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Başvuru sahibinin beyanı </a:t>
            </a:r>
            <a:r>
              <a:rPr lang="tr-TR" sz="1800" b="1" dirty="0">
                <a:solidFill>
                  <a:prstClr val="black"/>
                </a:solidFill>
                <a:latin typeface="Century Gothic" panose="020B0502020202020204" pitchFamily="34" charset="0"/>
              </a:rPr>
              <a:t>(Hibe Başvuru Formu Bölüm 7) </a:t>
            </a:r>
            <a:r>
              <a:rPr lang="tr-TR" sz="1800" dirty="0">
                <a:solidFill>
                  <a:prstClr val="black"/>
                </a:solidFill>
                <a:latin typeface="Century Gothic" panose="020B0502020202020204" pitchFamily="34" charset="0"/>
              </a:rPr>
              <a:t>doldurulup </a:t>
            </a:r>
            <a:r>
              <a:rPr lang="tr-TR" sz="1800" u="sng" dirty="0">
                <a:solidFill>
                  <a:srgbClr val="0070C0"/>
                </a:solidFill>
                <a:latin typeface="Century Gothic" panose="020B0502020202020204" pitchFamily="34" charset="0"/>
              </a:rPr>
              <a:t>ıslak imzalı (mavi) </a:t>
            </a:r>
            <a:r>
              <a:rPr lang="tr-TR" sz="1800" dirty="0">
                <a:solidFill>
                  <a:prstClr val="black"/>
                </a:solidFill>
                <a:latin typeface="Century Gothic" panose="020B0502020202020204" pitchFamily="34" charset="0"/>
              </a:rPr>
              <a:t>hali iletilmeli,</a:t>
            </a: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Eş-Başvuran Yetkilendirmesi </a:t>
            </a:r>
            <a:r>
              <a:rPr lang="tr-TR" sz="1800" b="1" dirty="0">
                <a:solidFill>
                  <a:prstClr val="black"/>
                </a:solidFill>
                <a:latin typeface="Century Gothic" panose="020B0502020202020204" pitchFamily="34" charset="0"/>
              </a:rPr>
              <a:t>(Hibe Başvuru Formu Bölüm 4</a:t>
            </a:r>
            <a:r>
              <a:rPr lang="tr-TR" sz="1800" b="1" dirty="0">
                <a:latin typeface="Century Gothic" panose="020B0502020202020204" pitchFamily="34" charset="0"/>
              </a:rPr>
              <a:t>) her bir eş-başvuran tarafından </a:t>
            </a:r>
            <a:r>
              <a:rPr lang="tr-TR" sz="1800" dirty="0">
                <a:latin typeface="Century Gothic" panose="020B0502020202020204" pitchFamily="34" charset="0"/>
              </a:rPr>
              <a:t>doldurulup, </a:t>
            </a:r>
            <a:r>
              <a:rPr lang="tr-TR" sz="1800" u="sng" dirty="0">
                <a:latin typeface="Century Gothic" panose="020B0502020202020204" pitchFamily="34" charset="0"/>
              </a:rPr>
              <a:t>ıslak imzalı (mavi) </a:t>
            </a:r>
            <a:r>
              <a:rPr lang="tr-TR" sz="1800" dirty="0">
                <a:latin typeface="Century Gothic" panose="020B0502020202020204" pitchFamily="34" charset="0"/>
              </a:rPr>
              <a:t>olarak iletilmeli,</a:t>
            </a:r>
          </a:p>
          <a:p>
            <a:pPr marL="425450" lvl="1" indent="-342900" algn="just">
              <a:spcBef>
                <a:spcPts val="300"/>
              </a:spcBef>
              <a:buFont typeface="Wingdings" panose="05000000000000000000" pitchFamily="2" charset="2"/>
              <a:buChar char="§"/>
              <a:defRPr/>
            </a:pPr>
            <a:r>
              <a:rPr lang="tr-TR" sz="1800" dirty="0">
                <a:latin typeface="Century Gothic" panose="020B0502020202020204" pitchFamily="34" charset="0"/>
              </a:rPr>
              <a:t>Bağlı Kuruluş Beyannamesi </a:t>
            </a:r>
            <a:r>
              <a:rPr lang="tr-TR" sz="1800" b="1" dirty="0">
                <a:latin typeface="Century Gothic" panose="020B0502020202020204" pitchFamily="34" charset="0"/>
              </a:rPr>
              <a:t>(Hibe Başvuru Formu Bölüm 5) her bir bağlı kuruluş tarafından </a:t>
            </a:r>
            <a:r>
              <a:rPr lang="tr-TR" sz="1800" dirty="0">
                <a:solidFill>
                  <a:prstClr val="black"/>
                </a:solidFill>
                <a:latin typeface="Century Gothic" panose="020B0502020202020204" pitchFamily="34" charset="0"/>
              </a:rPr>
              <a:t>doldurulup, </a:t>
            </a:r>
            <a:r>
              <a:rPr lang="tr-TR" sz="1800" u="sng" dirty="0">
                <a:solidFill>
                  <a:srgbClr val="0070C0"/>
                </a:solidFill>
                <a:latin typeface="Century Gothic" panose="020B0502020202020204" pitchFamily="34" charset="0"/>
              </a:rPr>
              <a:t>ıslak imzalı (mavi) </a:t>
            </a:r>
            <a:r>
              <a:rPr lang="tr-TR" sz="1800" dirty="0">
                <a:solidFill>
                  <a:prstClr val="black"/>
                </a:solidFill>
                <a:latin typeface="Century Gothic" panose="020B0502020202020204" pitchFamily="34" charset="0"/>
              </a:rPr>
              <a:t>olarak iletilmeli,</a:t>
            </a:r>
            <a:endParaRPr lang="en-US" sz="1800" dirty="0">
              <a:solidFill>
                <a:prstClr val="black"/>
              </a:solidFill>
              <a:latin typeface="Century Gothic" panose="020B0502020202020204" pitchFamily="34" charset="0"/>
            </a:endParaRPr>
          </a:p>
          <a:p>
            <a:pPr marL="425450" lvl="1" indent="-342900" algn="just">
              <a:spcBef>
                <a:spcPts val="300"/>
              </a:spcBef>
              <a:buFont typeface="Wingdings" panose="05000000000000000000" pitchFamily="2" charset="2"/>
              <a:buChar char="§"/>
              <a:defRPr/>
            </a:pPr>
            <a:r>
              <a:rPr lang="tr-TR" sz="1800" dirty="0">
                <a:solidFill>
                  <a:prstClr val="black"/>
                </a:solidFill>
                <a:latin typeface="Century Gothic" panose="020B0502020202020204" pitchFamily="34" charset="0"/>
              </a:rPr>
              <a:t>Başvuru formunda yer alan yönlendirmeler</a:t>
            </a:r>
            <a:r>
              <a:rPr lang="en-US" sz="1800" dirty="0">
                <a:solidFill>
                  <a:prstClr val="black"/>
                </a:solidFill>
                <a:latin typeface="Century Gothic" panose="020B0502020202020204" pitchFamily="34" charset="0"/>
              </a:rPr>
              <a:t>e</a:t>
            </a:r>
            <a:r>
              <a:rPr lang="tr-TR" sz="1800" dirty="0">
                <a:solidFill>
                  <a:prstClr val="black"/>
                </a:solidFill>
                <a:latin typeface="Century Gothic" panose="020B0502020202020204" pitchFamily="34" charset="0"/>
              </a:rPr>
              <a:t> özellikle dikkat edilmelidir.</a:t>
            </a:r>
          </a:p>
        </p:txBody>
      </p:sp>
    </p:spTree>
    <p:extLst>
      <p:ext uri="{BB962C8B-B14F-4D97-AF65-F5344CB8AC3E}">
        <p14:creationId xmlns:p14="http://schemas.microsoft.com/office/powerpoint/2010/main" val="2456563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7243786"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Başvuru </a:t>
            </a:r>
            <a:r>
              <a:rPr lang="en-US" sz="2400" b="1" dirty="0" err="1">
                <a:solidFill>
                  <a:schemeClr val="accent5">
                    <a:lumMod val="50000"/>
                  </a:schemeClr>
                </a:solidFill>
                <a:latin typeface="Century Gothic" panose="020B0502020202020204" pitchFamily="34" charset="0"/>
              </a:rPr>
              <a:t>i</a:t>
            </a:r>
            <a:r>
              <a:rPr lang="tr-TR" sz="2400" b="1" dirty="0">
                <a:solidFill>
                  <a:schemeClr val="accent5">
                    <a:lumMod val="50000"/>
                  </a:schemeClr>
                </a:solidFill>
                <a:latin typeface="Century Gothic" panose="020B0502020202020204" pitchFamily="34" charset="0"/>
              </a:rPr>
              <a:t>çin Doldurulması Gereken Dökümanlar</a:t>
            </a: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1980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0"/>
              </a:spcBef>
              <a:spcAft>
                <a:spcPts val="600"/>
              </a:spcAft>
              <a:buClr>
                <a:srgbClr val="FF8600"/>
              </a:buClr>
              <a:buNone/>
              <a:defRPr/>
            </a:pPr>
            <a:r>
              <a:rPr lang="tr-TR" sz="2000" b="1" dirty="0">
                <a:latin typeface="Century Gothic" panose="020B0502020202020204" pitchFamily="34" charset="0"/>
              </a:rPr>
              <a:t>Hibe Başvuru Formu</a:t>
            </a:r>
            <a:r>
              <a:rPr lang="en-US" sz="2000" b="1" dirty="0">
                <a:latin typeface="Century Gothic" panose="020B0502020202020204" pitchFamily="34" charset="0"/>
              </a:rPr>
              <a:t> - </a:t>
            </a:r>
            <a:r>
              <a:rPr lang="tr-TR" sz="2000" b="1" dirty="0">
                <a:latin typeface="Century Gothic" panose="020B0502020202020204" pitchFamily="34" charset="0"/>
              </a:rPr>
              <a:t>Kısım B. Tam Başvuru Formu</a:t>
            </a:r>
          </a:p>
          <a:p>
            <a:pPr marL="45720" indent="0">
              <a:spcBef>
                <a:spcPts val="600"/>
              </a:spcBef>
              <a:buClr>
                <a:srgbClr val="FF8600"/>
              </a:buClr>
              <a:buNone/>
              <a:defRPr/>
            </a:pPr>
            <a:r>
              <a:rPr lang="tr-TR" sz="1800" b="1" dirty="0">
                <a:solidFill>
                  <a:prstClr val="black"/>
                </a:solidFill>
                <a:latin typeface="Century Gothic" panose="020B0502020202020204" pitchFamily="34" charset="0"/>
              </a:rPr>
              <a:t>Bölüm 1 – Proje </a:t>
            </a:r>
            <a:r>
              <a:rPr lang="en-US" sz="1800" b="1" dirty="0">
                <a:solidFill>
                  <a:prstClr val="black"/>
                </a:solidFill>
                <a:latin typeface="Century Gothic" panose="020B0502020202020204" pitchFamily="34" charset="0"/>
              </a:rPr>
              <a:t>h</a:t>
            </a:r>
            <a:r>
              <a:rPr lang="tr-TR" sz="1800" b="1" dirty="0">
                <a:solidFill>
                  <a:prstClr val="black"/>
                </a:solidFill>
                <a:latin typeface="Century Gothic" panose="020B0502020202020204" pitchFamily="34" charset="0"/>
              </a:rPr>
              <a:t>akkında </a:t>
            </a:r>
            <a:endParaRPr lang="en-US" sz="1800" b="1" dirty="0">
              <a:solidFill>
                <a:prstClr val="black"/>
              </a:solidFill>
              <a:latin typeface="Century Gothic" panose="020B0502020202020204" pitchFamily="34" charset="0"/>
            </a:endParaRPr>
          </a:p>
          <a:p>
            <a:pPr marL="45720" indent="0">
              <a:spcBef>
                <a:spcPts val="600"/>
              </a:spcBef>
              <a:buClr>
                <a:srgbClr val="FF8600"/>
              </a:buClr>
              <a:buNone/>
              <a:defRPr/>
            </a:pPr>
            <a:r>
              <a:rPr lang="tr-TR" sz="1800" b="1" dirty="0">
                <a:solidFill>
                  <a:prstClr val="black"/>
                </a:solidFill>
                <a:latin typeface="Century Gothic" panose="020B0502020202020204" pitchFamily="34" charset="0"/>
              </a:rPr>
              <a:t>Genel Bilgiler </a:t>
            </a:r>
            <a:r>
              <a:rPr lang="en-US" sz="1800" b="1" dirty="0">
                <a:solidFill>
                  <a:schemeClr val="accent1">
                    <a:lumMod val="75000"/>
                  </a:schemeClr>
                </a:solidFill>
                <a:latin typeface="Century Gothic" panose="020B0502020202020204" pitchFamily="34" charset="0"/>
              </a:rPr>
              <a:t>(General</a:t>
            </a:r>
          </a:p>
          <a:p>
            <a:pPr marL="45720" indent="0">
              <a:spcBef>
                <a:spcPts val="600"/>
              </a:spcBef>
              <a:buClr>
                <a:srgbClr val="FF8600"/>
              </a:buClr>
              <a:buNone/>
              <a:defRPr/>
            </a:pPr>
            <a:r>
              <a:rPr lang="en-US" sz="1800" b="1" dirty="0">
                <a:solidFill>
                  <a:schemeClr val="accent1">
                    <a:lumMod val="75000"/>
                  </a:schemeClr>
                </a:solidFill>
                <a:latin typeface="Century Gothic" panose="020B0502020202020204" pitchFamily="34" charset="0"/>
              </a:rPr>
              <a:t> Information)</a:t>
            </a:r>
            <a:endParaRPr lang="tr-TR" sz="1800" b="1" dirty="0">
              <a:solidFill>
                <a:schemeClr val="accent1">
                  <a:lumMod val="75000"/>
                </a:schemeClr>
              </a:solidFill>
              <a:latin typeface="Century Gothic" panose="020B0502020202020204" pitchFamily="34" charset="0"/>
            </a:endParaRPr>
          </a:p>
          <a:p>
            <a:pPr marL="45720" indent="0">
              <a:spcBef>
                <a:spcPts val="600"/>
              </a:spcBef>
              <a:buClr>
                <a:srgbClr val="FF8600"/>
              </a:buClr>
              <a:buNone/>
              <a:defRPr/>
            </a:pPr>
            <a:endParaRPr lang="tr-TR" sz="1800" b="1" dirty="0">
              <a:solidFill>
                <a:prstClr val="black"/>
              </a:solidFill>
              <a:latin typeface="Century Gothic" panose="020B0502020202020204" pitchFamily="34" charset="0"/>
            </a:endParaRPr>
          </a:p>
        </p:txBody>
      </p:sp>
      <p:graphicFrame>
        <p:nvGraphicFramePr>
          <p:cNvPr id="21" name="Table 20">
            <a:extLst>
              <a:ext uri="{FF2B5EF4-FFF2-40B4-BE49-F238E27FC236}">
                <a16:creationId xmlns:a16="http://schemas.microsoft.com/office/drawing/2014/main" id="{21585CF9-4166-4369-BF61-BCC49C7BFA00}"/>
              </a:ext>
            </a:extLst>
          </p:cNvPr>
          <p:cNvGraphicFramePr>
            <a:graphicFrameLocks noGrp="1"/>
          </p:cNvGraphicFramePr>
          <p:nvPr>
            <p:extLst>
              <p:ext uri="{D42A27DB-BD31-4B8C-83A1-F6EECF244321}">
                <p14:modId xmlns:p14="http://schemas.microsoft.com/office/powerpoint/2010/main" val="3332875507"/>
              </p:ext>
            </p:extLst>
          </p:nvPr>
        </p:nvGraphicFramePr>
        <p:xfrm>
          <a:off x="3708000" y="2484000"/>
          <a:ext cx="7764000" cy="3390464"/>
        </p:xfrm>
        <a:graphic>
          <a:graphicData uri="http://schemas.openxmlformats.org/drawingml/2006/table">
            <a:tbl>
              <a:tblPr firstRow="1" firstCol="1" bandRow="1"/>
              <a:tblGrid>
                <a:gridCol w="3235609">
                  <a:extLst>
                    <a:ext uri="{9D8B030D-6E8A-4147-A177-3AD203B41FA5}">
                      <a16:colId xmlns:a16="http://schemas.microsoft.com/office/drawing/2014/main" val="55156263"/>
                    </a:ext>
                  </a:extLst>
                </a:gridCol>
                <a:gridCol w="4528391">
                  <a:extLst>
                    <a:ext uri="{9D8B030D-6E8A-4147-A177-3AD203B41FA5}">
                      <a16:colId xmlns:a16="http://schemas.microsoft.com/office/drawing/2014/main" val="3615042636"/>
                    </a:ext>
                  </a:extLst>
                </a:gridCol>
              </a:tblGrid>
              <a:tr h="327195">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Reference of the Call For Proposals </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EuropeAid /170484/ID/ACT/TR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707068298"/>
                  </a:ext>
                </a:extLst>
              </a:tr>
              <a:tr h="442123">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Title of the Call For Proposals</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CLIMATE CHANGE ADAPTATION GRANT PROGRAMME(CCAGP)</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3671262045"/>
                  </a:ext>
                </a:extLst>
              </a:tr>
              <a:tr h="453030">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Name of the Lead Applicant</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Proje Ön Teklifi’ndekiyle aynı olmalıdır. </a:t>
                      </a:r>
                      <a:r>
                        <a:rPr lang="tr-TR" sz="1400" u="sng"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Kurum ismi</a:t>
                      </a: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yazılmalıdır.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2227445425"/>
                  </a:ext>
                </a:extLst>
              </a:tr>
              <a:tr h="442123">
                <a:tc>
                  <a:txBody>
                    <a:bodyPr/>
                    <a:lstStyle/>
                    <a:p>
                      <a:pPr>
                        <a:lnSpc>
                          <a:spcPct val="107000"/>
                        </a:lnSpc>
                        <a:spcAft>
                          <a:spcPts val="0"/>
                        </a:spcAft>
                      </a:pPr>
                      <a:r>
                        <a:rPr lang="tr-TR" sz="1400" b="1" dirty="0" err="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Number</a:t>
                      </a:r>
                      <a:r>
                        <a:rPr lang="tr-TR" sz="14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of </a:t>
                      </a:r>
                      <a:r>
                        <a:rPr lang="tr-TR" sz="1400" b="1" dirty="0" err="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the</a:t>
                      </a:r>
                      <a:r>
                        <a:rPr lang="tr-TR" sz="1400" b="1"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t>
                      </a:r>
                      <a:r>
                        <a:rPr lang="tr-TR" sz="1400" b="1" dirty="0" err="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Proposal</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Teklif Çağrısının Numarası (CCAGP/XXX), proje ön teklifi sonuç mektubunda belirtilmiştir.  </a:t>
                      </a:r>
                      <a:endParaRPr lang="en-US" sz="14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3504857896"/>
                  </a:ext>
                </a:extLst>
              </a:tr>
              <a:tr h="212203">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Title of the Action</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Proje Ön </a:t>
                      </a:r>
                      <a:r>
                        <a:rPr lang="tr-TR" sz="1400" dirty="0" err="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Teklifi’ndekiyle</a:t>
                      </a: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aynı olmalıdır.</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1008291149"/>
                  </a:ext>
                </a:extLst>
              </a:tr>
              <a:tr h="215248">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Location of the Action</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Proje Ön </a:t>
                      </a:r>
                      <a:r>
                        <a:rPr lang="tr-TR" sz="1400" dirty="0" err="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Teklifi’ndekiyle</a:t>
                      </a: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aynı olmalıdır. </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2403168386"/>
                  </a:ext>
                </a:extLst>
              </a:tr>
              <a:tr h="212203">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Duration of the Action</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Projenin süresi belirtilmelidir.</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3920276491"/>
                  </a:ext>
                </a:extLst>
              </a:tr>
              <a:tr h="1086339">
                <a:tc>
                  <a:txBody>
                    <a:bodyPr/>
                    <a:lstStyle/>
                    <a:p>
                      <a:pPr>
                        <a:lnSpc>
                          <a:spcPct val="107000"/>
                        </a:lnSpc>
                        <a:spcAft>
                          <a:spcPts val="0"/>
                        </a:spcAft>
                      </a:pPr>
                      <a:r>
                        <a:rPr lang="tr-TR" sz="1400" b="1">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Number of the Lot</a:t>
                      </a:r>
                      <a:endParaRPr lang="en-US" sz="14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tc>
                  <a:txBody>
                    <a:bodyPr/>
                    <a:lstStyle/>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Lot 1</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 Lot 2</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&lt;Lütfen Hibe Başvuru Rehberi Bölüm 2.1.4'te verilen bilgiler doğrultusunda  kontrol ediniz.&gt;</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F5496"/>
                    </a:solidFill>
                  </a:tcPr>
                </a:tc>
                <a:extLst>
                  <a:ext uri="{0D108BD9-81ED-4DB2-BD59-A6C34878D82A}">
                    <a16:rowId xmlns:a16="http://schemas.microsoft.com/office/drawing/2014/main" val="3915586521"/>
                  </a:ext>
                </a:extLst>
              </a:tr>
            </a:tbl>
          </a:graphicData>
        </a:graphic>
      </p:graphicFrame>
    </p:spTree>
    <p:extLst>
      <p:ext uri="{BB962C8B-B14F-4D97-AF65-F5344CB8AC3E}">
        <p14:creationId xmlns:p14="http://schemas.microsoft.com/office/powerpoint/2010/main" val="3360835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1 – Proje Hakkında Genel Bilgiler </a:t>
            </a:r>
            <a:r>
              <a:rPr lang="en-US" sz="2000" b="1" dirty="0">
                <a:solidFill>
                  <a:schemeClr val="accent1">
                    <a:lumMod val="75000"/>
                  </a:schemeClr>
                </a:solidFill>
                <a:latin typeface="Century Gothic" panose="020B0502020202020204" pitchFamily="34" charset="0"/>
              </a:rPr>
              <a:t>(General Information)</a:t>
            </a:r>
            <a:endParaRPr lang="tr-TR" sz="2000" b="1" dirty="0">
              <a:solidFill>
                <a:schemeClr val="accent1">
                  <a:lumMod val="75000"/>
                </a:schemeClr>
              </a:solidFill>
              <a:latin typeface="Century Gothic" panose="020B0502020202020204" pitchFamily="34" charset="0"/>
            </a:endParaRP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Bu bölümde tablo halinde teklif çağrısının referans numarası, teklif çağrısının başlığı, başvuru sahibinin adı, teklif çağrısının numarası, projenin başlığı, projenin uygulama yeri ve lot numarası ve adı verilmelidir.</a:t>
            </a:r>
          </a:p>
          <a:p>
            <a:pPr marL="45720" indent="0">
              <a:spcBef>
                <a:spcPts val="600"/>
              </a:spcBef>
              <a:spcAft>
                <a:spcPts val="600"/>
              </a:spcAft>
              <a:buClr>
                <a:srgbClr val="FF8600"/>
              </a:buClr>
              <a:buNone/>
              <a:defRPr/>
            </a:pPr>
            <a:r>
              <a:rPr lang="tr-TR" sz="2000" b="1" dirty="0">
                <a:latin typeface="Century Gothic" panose="020B0502020202020204" pitchFamily="34" charset="0"/>
              </a:rPr>
              <a:t>Bölüm 2 – Proje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2.1.1 Proje Tanımı (en fazla 13 sayfa); </a:t>
            </a:r>
            <a:r>
              <a:rPr lang="en-US" sz="2000" b="1" dirty="0">
                <a:latin typeface="Century Gothic" panose="020B0502020202020204" pitchFamily="34" charset="0"/>
              </a:rPr>
              <a:t>“</a:t>
            </a:r>
            <a:r>
              <a:rPr lang="tr-TR" sz="2000" dirty="0">
                <a:latin typeface="Century Gothic" panose="020B0502020202020204" pitchFamily="34" charset="0"/>
              </a:rPr>
              <a:t>Proje ile hedef gruplar, nihai faydalanıcılar, eş-başvuranlar</a:t>
            </a:r>
            <a:r>
              <a:rPr lang="en-US" sz="2000" dirty="0">
                <a:latin typeface="Century Gothic" panose="020B0502020202020204" pitchFamily="34" charset="0"/>
              </a:rPr>
              <a:t> </a:t>
            </a:r>
            <a:r>
              <a:rPr lang="en-US" sz="2000" dirty="0" err="1">
                <a:latin typeface="Century Gothic" panose="020B0502020202020204" pitchFamily="34" charset="0"/>
              </a:rPr>
              <a:t>ile</a:t>
            </a:r>
            <a:r>
              <a:rPr lang="tr-TR" sz="2000" dirty="0">
                <a:latin typeface="Century Gothic" panose="020B0502020202020204" pitchFamily="34" charset="0"/>
              </a:rPr>
              <a:t> bağlı kuruluşların durumları nasıl iyileştirilecek ve kapasiteleri ne şekilde artırılacak</a:t>
            </a:r>
            <a:r>
              <a:rPr lang="en-US" sz="2000" dirty="0">
                <a:latin typeface="Century Gothic" panose="020B0502020202020204" pitchFamily="34" charset="0"/>
              </a:rPr>
              <a:t>;</a:t>
            </a:r>
            <a:r>
              <a:rPr lang="tr-TR" sz="2000" dirty="0">
                <a:latin typeface="Century Gothic" panose="020B0502020202020204" pitchFamily="34" charset="0"/>
              </a:rPr>
              <a:t> hangi faaliyetler yapılacak</a:t>
            </a:r>
            <a:r>
              <a:rPr lang="en-US" sz="2000" dirty="0">
                <a:latin typeface="Century Gothic" panose="020B0502020202020204" pitchFamily="34" charset="0"/>
              </a:rPr>
              <a:t>;</a:t>
            </a:r>
            <a:r>
              <a:rPr lang="tr-TR" sz="2000" dirty="0">
                <a:latin typeface="Century Gothic" panose="020B0502020202020204" pitchFamily="34" charset="0"/>
              </a:rPr>
              <a:t> uygulama detayları  ne olacak</a:t>
            </a:r>
            <a:r>
              <a:rPr lang="en-US" sz="2000" dirty="0">
                <a:latin typeface="Century Gothic" panose="020B0502020202020204" pitchFamily="34" charset="0"/>
              </a:rPr>
              <a:t>;</a:t>
            </a:r>
            <a:r>
              <a:rPr lang="tr-TR" sz="2000" dirty="0">
                <a:latin typeface="Century Gothic" panose="020B0502020202020204" pitchFamily="34" charset="0"/>
              </a:rPr>
              <a:t> Proje Ön Teklifi’nin kabulünden bu yana varsa oluşan değişiklikler nelerdir</a:t>
            </a:r>
            <a:r>
              <a:rPr lang="en-US" sz="2000" dirty="0">
                <a:latin typeface="Century Gothic" panose="020B0502020202020204" pitchFamily="34" charset="0"/>
              </a:rPr>
              <a:t>”</a:t>
            </a:r>
            <a:r>
              <a:rPr lang="tr-TR" sz="2000" dirty="0">
                <a:latin typeface="Century Gothic" panose="020B0502020202020204" pitchFamily="34" charset="0"/>
              </a:rPr>
              <a:t> sorularına ilişkin detaylar verilir.</a:t>
            </a:r>
          </a:p>
        </p:txBody>
      </p:sp>
      <p:sp>
        <p:nvSpPr>
          <p:cNvPr id="5" name="TextBox 20">
            <a:extLst>
              <a:ext uri="{FF2B5EF4-FFF2-40B4-BE49-F238E27FC236}">
                <a16:creationId xmlns:a16="http://schemas.microsoft.com/office/drawing/2014/main" id="{6544DB0C-907B-4975-9E7F-52C74B94D738}"/>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24002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2.1.1 Tanım</a:t>
            </a:r>
            <a:r>
              <a:rPr lang="en-US" sz="2000" b="1" dirty="0">
                <a:solidFill>
                  <a:prstClr val="black"/>
                </a:solidFill>
                <a:latin typeface="Century Gothic" panose="020B0502020202020204" pitchFamily="34" charset="0"/>
              </a:rPr>
              <a:t> </a:t>
            </a:r>
            <a:r>
              <a:rPr lang="tr-TR" sz="2000" b="1" dirty="0">
                <a:solidFill>
                  <a:schemeClr val="accent1">
                    <a:lumMod val="75000"/>
                  </a:schemeClr>
                </a:solidFill>
                <a:latin typeface="Century Gothic" panose="020B0502020202020204" pitchFamily="34" charset="0"/>
              </a:rPr>
              <a:t>(Description</a:t>
            </a:r>
            <a:r>
              <a:rPr lang="en-US" sz="2000" b="1" dirty="0">
                <a:solidFill>
                  <a:schemeClr val="accent1">
                    <a:lumMod val="75000"/>
                  </a:schemeClr>
                </a:solidFill>
                <a:latin typeface="Century Gothic" panose="020B0502020202020204" pitchFamily="34" charset="0"/>
              </a:rPr>
              <a:t>)</a:t>
            </a:r>
            <a:r>
              <a:rPr lang="tr-TR" sz="2000" b="1" dirty="0">
                <a:solidFill>
                  <a:prstClr val="black"/>
                </a:solidFill>
                <a:latin typeface="Century Gothic" panose="020B0502020202020204" pitchFamily="34" charset="0"/>
              </a:rPr>
              <a:t> (en fazla 13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 ön teklifinde belirlemiş olduğunuz genel ve özel hedefleriniz, göstergeleriniz ve ulaşacağınız sonuçlar nelerdir?</a:t>
            </a:r>
          </a:p>
          <a:p>
            <a:pPr marL="388620" indent="-342900">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Projeniz, proje ön teklifinde belirlemiş olduğunuz hedef grupların, faydalanıcıların durumlarını ve paydaşların kapasitelerini nasıl geliştirecektir?  Hibe çağrısının hedeflerine ulaşmasında ne gibi katkıları olacaktır? </a:t>
            </a:r>
          </a:p>
        </p:txBody>
      </p:sp>
      <p:sp>
        <p:nvSpPr>
          <p:cNvPr id="5" name="TextBox 20">
            <a:extLst>
              <a:ext uri="{FF2B5EF4-FFF2-40B4-BE49-F238E27FC236}">
                <a16:creationId xmlns:a16="http://schemas.microsoft.com/office/drawing/2014/main" id="{0486BECF-1C4C-496D-841E-E6718B03CEEE}"/>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935635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2.1.1 Tanım</a:t>
            </a:r>
            <a:r>
              <a:rPr lang="tr-TR" sz="2000" b="1" dirty="0">
                <a:solidFill>
                  <a:schemeClr val="accent1">
                    <a:lumMod val="75000"/>
                  </a:schemeClr>
                </a:solidFill>
                <a:latin typeface="Century Gothic" panose="020B0502020202020204" pitchFamily="34" charset="0"/>
              </a:rPr>
              <a:t> (Description</a:t>
            </a:r>
            <a:r>
              <a:rPr lang="en-US" sz="2000" b="1" dirty="0">
                <a:solidFill>
                  <a:schemeClr val="accent1">
                    <a:lumMod val="75000"/>
                  </a:schemeClr>
                </a:solidFill>
                <a:latin typeface="Century Gothic" panose="020B0502020202020204" pitchFamily="34" charset="0"/>
              </a:rPr>
              <a:t>)</a:t>
            </a:r>
            <a:r>
              <a:rPr lang="tr-TR" sz="2000" b="1" dirty="0">
                <a:solidFill>
                  <a:prstClr val="black"/>
                </a:solidFill>
                <a:latin typeface="Century Gothic" panose="020B0502020202020204" pitchFamily="34" charset="0"/>
              </a:rPr>
              <a:t> (en fazla 13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ön teklifinde tanımlanmış olan genel ve özel hedeflere, göstergeler ve sonuçlara atıfta bulunarak:</a:t>
            </a:r>
          </a:p>
          <a:p>
            <a:pPr marL="845820" lvl="1" indent="-342900">
              <a:spcBef>
                <a:spcPts val="300"/>
              </a:spcBef>
              <a:spcAft>
                <a:spcPts val="300"/>
              </a:spcAft>
              <a:buFont typeface="Wingdings" panose="05000000000000000000" pitchFamily="2" charset="2"/>
              <a:buChar char="Ø"/>
              <a:defRPr/>
            </a:pPr>
            <a:r>
              <a:rPr lang="tr-TR" sz="1600" dirty="0">
                <a:solidFill>
                  <a:prstClr val="black"/>
                </a:solidFill>
                <a:latin typeface="Century Gothic" panose="020B0502020202020204" pitchFamily="34" charset="0"/>
              </a:rPr>
              <a:t>Amaçladığınız sonuçlara ulaşmak üzere gerçekleştireceğiniz her bir faaliyetin adını ve detaylı açıklamasını,</a:t>
            </a:r>
          </a:p>
          <a:p>
            <a:pPr marL="845820" lvl="1" indent="-342900">
              <a:spcBef>
                <a:spcPts val="300"/>
              </a:spcBef>
              <a:spcAft>
                <a:spcPts val="300"/>
              </a:spcAft>
              <a:buFont typeface="Wingdings" panose="05000000000000000000" pitchFamily="2" charset="2"/>
              <a:buChar char="Ø"/>
              <a:defRPr/>
            </a:pPr>
            <a:r>
              <a:rPr lang="tr-TR" sz="1600" dirty="0">
                <a:solidFill>
                  <a:prstClr val="black"/>
                </a:solidFill>
                <a:latin typeface="Century Gothic" panose="020B0502020202020204" pitchFamily="34" charset="0"/>
              </a:rPr>
              <a:t>Bu faaliyetleri nasıl seçtiğinizi,</a:t>
            </a:r>
          </a:p>
          <a:p>
            <a:pPr marL="845820" lvl="1" indent="-342900">
              <a:spcBef>
                <a:spcPts val="300"/>
              </a:spcBef>
              <a:spcAft>
                <a:spcPts val="300"/>
              </a:spcAft>
              <a:buFont typeface="Wingdings" panose="05000000000000000000" pitchFamily="2" charset="2"/>
              <a:buChar char="Ø"/>
              <a:defRPr/>
            </a:pPr>
            <a:r>
              <a:rPr lang="tr-TR" sz="1600" dirty="0">
                <a:solidFill>
                  <a:prstClr val="black"/>
                </a:solidFill>
                <a:latin typeface="Century Gothic" panose="020B0502020202020204" pitchFamily="34" charset="0"/>
              </a:rPr>
              <a:t>Her bir eş-başvuranın (iştirakçilerin ve varsa alt yüklenicilerin) faaliyetlerinizdeki rolünü belirtiniz.</a:t>
            </a:r>
          </a:p>
          <a:p>
            <a:pPr marL="388620" indent="-342900">
              <a:spcBef>
                <a:spcPts val="600"/>
              </a:spcBef>
              <a:spcAft>
                <a:spcPts val="600"/>
              </a:spcAft>
              <a:buFont typeface="Wingdings" panose="05000000000000000000" pitchFamily="2" charset="2"/>
              <a:buChar char="§"/>
              <a:defRPr/>
            </a:pPr>
            <a:r>
              <a:rPr lang="tr-TR" sz="2000" b="1" dirty="0">
                <a:solidFill>
                  <a:prstClr val="black"/>
                </a:solidFill>
                <a:latin typeface="Century Gothic" panose="020B0502020202020204" pitchFamily="34" charset="0"/>
              </a:rPr>
              <a:t>Faaliyetlerinizin proje tasarımınızla uyumluluk ve tutarlılık göstermesine lütfen dikkat ediniz. </a:t>
            </a:r>
          </a:p>
        </p:txBody>
      </p:sp>
      <p:sp>
        <p:nvSpPr>
          <p:cNvPr id="5" name="TextBox 20">
            <a:extLst>
              <a:ext uri="{FF2B5EF4-FFF2-40B4-BE49-F238E27FC236}">
                <a16:creationId xmlns:a16="http://schemas.microsoft.com/office/drawing/2014/main" id="{6AEF7225-B5E3-47AC-B052-87992FE65851}"/>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329310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0BB9FCA3-ADB5-4D9D-938B-78CAFD557805}"/>
              </a:ext>
            </a:extLst>
          </p:cNvPr>
          <p:cNvSpPr/>
          <p:nvPr/>
        </p:nvSpPr>
        <p:spPr>
          <a:xfrm>
            <a:off x="1523999" y="0"/>
            <a:ext cx="10577209"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150" sz="5807"/>
          </a:p>
        </p:txBody>
      </p:sp>
      <p:sp>
        <p:nvSpPr>
          <p:cNvPr id="5" name="Rectangle 4"/>
          <p:cNvSpPr/>
          <p:nvPr/>
        </p:nvSpPr>
        <p:spPr>
          <a:xfrm>
            <a:off x="-2" y="0"/>
            <a:ext cx="6096000" cy="6858000"/>
          </a:xfrm>
          <a:prstGeom prst="rect">
            <a:avLst/>
          </a:prstGeom>
          <a:gradFill flip="none" rotWithShape="1">
            <a:gsLst>
              <a:gs pos="0">
                <a:schemeClr val="accent5">
                  <a:lumMod val="50000"/>
                </a:schemeClr>
              </a:gs>
              <a:gs pos="50000">
                <a:schemeClr val="accent5">
                  <a:lumMod val="50000"/>
                  <a:shade val="67500"/>
                  <a:satMod val="115000"/>
                </a:schemeClr>
              </a:gs>
              <a:gs pos="100000">
                <a:schemeClr val="accent5">
                  <a:lumMod val="50000"/>
                  <a:shade val="100000"/>
                  <a:satMod val="115000"/>
                </a:schemeClr>
              </a:gs>
            </a:gsLst>
            <a:path path="circle">
              <a:fillToRect l="50000" t="50000" r="50000" b="50000"/>
            </a:path>
            <a:tileRect/>
          </a:gra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807"/>
          </a:p>
        </p:txBody>
      </p:sp>
      <p:sp>
        <p:nvSpPr>
          <p:cNvPr id="20" name="TextBox 19">
            <a:extLst>
              <a:ext uri="{FF2B5EF4-FFF2-40B4-BE49-F238E27FC236}">
                <a16:creationId xmlns:a16="http://schemas.microsoft.com/office/drawing/2014/main" id="{48A3A53D-C4B0-4901-83CD-94A9926D7E10}"/>
              </a:ext>
            </a:extLst>
          </p:cNvPr>
          <p:cNvSpPr txBox="1"/>
          <p:nvPr/>
        </p:nvSpPr>
        <p:spPr>
          <a:xfrm rot="5400000">
            <a:off x="604544" y="423863"/>
            <a:ext cx="4801186" cy="6010277"/>
          </a:xfrm>
          <a:prstGeom prst="rect">
            <a:avLst/>
          </a:prstGeom>
          <a:noFill/>
        </p:spPr>
        <p:txBody>
          <a:bodyPr vert="vert270" wrap="square" rtlCol="0">
            <a:spAutoFit/>
          </a:bodyPr>
          <a:lstStyle/>
          <a:p>
            <a:pPr algn="ctr"/>
            <a:r>
              <a:rPr lang="en-US" sz="29999" b="1" dirty="0">
                <a:solidFill>
                  <a:schemeClr val="bg1"/>
                </a:solidFill>
                <a:latin typeface="Century Gothic" panose="020B0502020202020204" pitchFamily="34" charset="0"/>
              </a:rPr>
              <a:t>1</a:t>
            </a:r>
            <a:endParaRPr lang="en-150" sz="29999" b="1" dirty="0">
              <a:solidFill>
                <a:schemeClr val="bg1"/>
              </a:solidFill>
              <a:latin typeface="Century Gothic" panose="020B0502020202020204" pitchFamily="34" charset="0"/>
            </a:endParaRPr>
          </a:p>
        </p:txBody>
      </p:sp>
      <p:sp>
        <p:nvSpPr>
          <p:cNvPr id="21" name="TextBox 20">
            <a:extLst>
              <a:ext uri="{FF2B5EF4-FFF2-40B4-BE49-F238E27FC236}">
                <a16:creationId xmlns:a16="http://schemas.microsoft.com/office/drawing/2014/main" id="{2AF9FE0B-953D-4EB6-8A0A-8CC43145F404}"/>
              </a:ext>
            </a:extLst>
          </p:cNvPr>
          <p:cNvSpPr txBox="1"/>
          <p:nvPr/>
        </p:nvSpPr>
        <p:spPr>
          <a:xfrm>
            <a:off x="6096000" y="2397948"/>
            <a:ext cx="6096000" cy="2062103"/>
          </a:xfrm>
          <a:prstGeom prst="rect">
            <a:avLst/>
          </a:prstGeom>
          <a:noFill/>
        </p:spPr>
        <p:txBody>
          <a:bodyPr wrap="square" rtlCol="0">
            <a:spAutoFit/>
          </a:bodyPr>
          <a:lstStyle/>
          <a:p>
            <a:pPr algn="ctr"/>
            <a:r>
              <a:rPr lang="tr-TR" sz="3200" b="1" dirty="0">
                <a:solidFill>
                  <a:schemeClr val="accent5">
                    <a:lumMod val="50000"/>
                  </a:schemeClr>
                </a:solidFill>
                <a:latin typeface="Century Gothic" panose="020B0502020202020204" pitchFamily="34" charset="0"/>
              </a:rPr>
              <a:t>Eğitimin Amacı</a:t>
            </a:r>
          </a:p>
          <a:p>
            <a:pPr algn="ctr"/>
            <a:r>
              <a:rPr lang="tr-TR" sz="3200" b="1" dirty="0">
                <a:solidFill>
                  <a:schemeClr val="accent5">
                    <a:lumMod val="50000"/>
                  </a:schemeClr>
                </a:solidFill>
                <a:latin typeface="Century Gothic" panose="020B0502020202020204" pitchFamily="34" charset="0"/>
              </a:rPr>
              <a:t>Başvuru Süreci</a:t>
            </a:r>
          </a:p>
          <a:p>
            <a:pPr algn="ctr"/>
            <a:r>
              <a:rPr lang="tr-TR" sz="3200" b="1" dirty="0">
                <a:solidFill>
                  <a:schemeClr val="accent5">
                    <a:lumMod val="50000"/>
                  </a:schemeClr>
                </a:solidFill>
                <a:latin typeface="Century Gothic" panose="020B0502020202020204" pitchFamily="34" charset="0"/>
              </a:rPr>
              <a:t>Hibe Kuralları</a:t>
            </a:r>
          </a:p>
          <a:p>
            <a:pPr algn="ctr"/>
            <a:r>
              <a:rPr lang="tr-TR" sz="3200" b="1" dirty="0">
                <a:solidFill>
                  <a:schemeClr val="accent5">
                    <a:lumMod val="50000"/>
                  </a:schemeClr>
                </a:solidFill>
                <a:latin typeface="Century Gothic" panose="020B0502020202020204" pitchFamily="34" charset="0"/>
              </a:rPr>
              <a:t>Tam Başvuru Hazırlığı</a:t>
            </a:r>
          </a:p>
        </p:txBody>
      </p:sp>
    </p:spTree>
    <p:extLst>
      <p:ext uri="{BB962C8B-B14F-4D97-AF65-F5344CB8AC3E}">
        <p14:creationId xmlns:p14="http://schemas.microsoft.com/office/powerpoint/2010/main" val="134623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2.1.1 Tanım</a:t>
            </a:r>
            <a:r>
              <a:rPr lang="en-US" sz="2000" b="1" dirty="0">
                <a:solidFill>
                  <a:prstClr val="black"/>
                </a:solidFill>
                <a:latin typeface="Century Gothic" panose="020B0502020202020204" pitchFamily="34" charset="0"/>
              </a:rPr>
              <a:t> </a:t>
            </a:r>
            <a:r>
              <a:rPr lang="tr-TR" sz="2000" b="1" dirty="0">
                <a:solidFill>
                  <a:schemeClr val="accent1">
                    <a:lumMod val="75000"/>
                  </a:schemeClr>
                </a:solidFill>
                <a:latin typeface="Century Gothic" panose="020B0502020202020204" pitchFamily="34" charset="0"/>
              </a:rPr>
              <a:t>(Description</a:t>
            </a:r>
            <a:r>
              <a:rPr lang="en-US" sz="2000" b="1" dirty="0">
                <a:solidFill>
                  <a:schemeClr val="accent1">
                    <a:lumMod val="75000"/>
                  </a:schemeClr>
                </a:solidFill>
                <a:latin typeface="Century Gothic" panose="020B0502020202020204" pitchFamily="34" charset="0"/>
              </a:rPr>
              <a:t>)</a:t>
            </a:r>
            <a:r>
              <a:rPr lang="tr-TR" sz="2000" b="1" dirty="0">
                <a:solidFill>
                  <a:prstClr val="black"/>
                </a:solidFill>
                <a:latin typeface="Century Gothic" panose="020B0502020202020204" pitchFamily="34" charset="0"/>
              </a:rPr>
              <a:t> (en fazla 13 sayfa)</a:t>
            </a:r>
          </a:p>
          <a:p>
            <a:pPr marL="388620" indent="-342900">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Göstergelerin</a:t>
            </a:r>
            <a:r>
              <a:rPr lang="en-US" sz="2000" dirty="0">
                <a:solidFill>
                  <a:prstClr val="black"/>
                </a:solidFill>
                <a:latin typeface="Century Gothic" panose="020B0502020202020204" pitchFamily="34" charset="0"/>
              </a:rPr>
              <a:t> </a:t>
            </a:r>
            <a:r>
              <a:rPr lang="en-US" sz="2000" dirty="0" err="1">
                <a:solidFill>
                  <a:prstClr val="black"/>
                </a:solidFill>
                <a:latin typeface="Century Gothic" panose="020B0502020202020204" pitchFamily="34" charset="0"/>
              </a:rPr>
              <a:t>ilgili</a:t>
            </a:r>
            <a:r>
              <a:rPr lang="en-US" sz="2000" dirty="0">
                <a:solidFill>
                  <a:prstClr val="black"/>
                </a:solidFill>
                <a:latin typeface="Century Gothic" panose="020B0502020202020204" pitchFamily="34" charset="0"/>
              </a:rPr>
              <a:t>,</a:t>
            </a:r>
            <a:r>
              <a:rPr lang="tr-TR" sz="2000" dirty="0">
                <a:solidFill>
                  <a:prstClr val="black"/>
                </a:solidFill>
                <a:latin typeface="Century Gothic" panose="020B0502020202020204" pitchFamily="34" charset="0"/>
              </a:rPr>
              <a:t> spesifik, ölçülebilir, ulaşılabilir</a:t>
            </a:r>
            <a:r>
              <a:rPr lang="en-US" sz="2000" dirty="0">
                <a:solidFill>
                  <a:prstClr val="black"/>
                </a:solidFill>
                <a:latin typeface="Century Gothic" panose="020B0502020202020204" pitchFamily="34" charset="0"/>
              </a:rPr>
              <a:t> </a:t>
            </a:r>
            <a:r>
              <a:rPr lang="tr-TR" sz="2000" dirty="0">
                <a:solidFill>
                  <a:prstClr val="black"/>
                </a:solidFill>
                <a:latin typeface="Century Gothic" panose="020B0502020202020204" pitchFamily="34" charset="0"/>
              </a:rPr>
              <a:t>ve zaman bazlı olması gerektiğini lütfen dikkate alınız.</a:t>
            </a:r>
          </a:p>
          <a:p>
            <a:pPr marL="388620" indent="-342900">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Projelerinizin ön teklif aşamasında belirtmiş olduğunuz aşağıdaki önceliklerden hangilerine katkıda bulunacağını anlatınız. Ulaşılması planlanan göstergeleri rakamsal olarak belirtiniz; </a:t>
            </a:r>
          </a:p>
          <a:p>
            <a:pPr marL="388620" indent="-342900">
              <a:spcBef>
                <a:spcPts val="300"/>
              </a:spcBef>
              <a:spcAft>
                <a:spcPts val="300"/>
              </a:spcAft>
              <a:buFont typeface="Wingdings" panose="05000000000000000000" pitchFamily="2" charset="2"/>
              <a:buChar char="v"/>
              <a:defRPr/>
            </a:pPr>
            <a:r>
              <a:rPr lang="tr-TR" sz="2000" i="1" dirty="0">
                <a:solidFill>
                  <a:prstClr val="black"/>
                </a:solidFill>
                <a:latin typeface="Century Gothic" panose="020B0502020202020204" pitchFamily="34" charset="0"/>
              </a:rPr>
              <a:t>Yerel iklim proje planlarının ve stratejilerinin geliştirilmesi ve/veya karar verme araçlarının hazırlanması (modelleme, etki ve etkilenebilirlik analizi, vb.); </a:t>
            </a:r>
          </a:p>
          <a:p>
            <a:pPr marL="388620" indent="-342900">
              <a:spcBef>
                <a:spcPts val="300"/>
              </a:spcBef>
              <a:spcAft>
                <a:spcPts val="300"/>
              </a:spcAft>
              <a:buFont typeface="Wingdings" panose="05000000000000000000" pitchFamily="2" charset="2"/>
              <a:buChar char="v"/>
              <a:defRPr/>
            </a:pPr>
            <a:r>
              <a:rPr lang="tr-TR" sz="2000" i="1" dirty="0">
                <a:solidFill>
                  <a:prstClr val="black"/>
                </a:solidFill>
                <a:latin typeface="Century Gothic" panose="020B0502020202020204" pitchFamily="34" charset="0"/>
              </a:rPr>
              <a:t>İklim değişikliğiyle ilgili risklerden kaçınmak ve bunlara maruz kalmayı azaltmak (su kıtlığı, kuraklık, orman yangınları, seller, aşırı hava olayları vb.);</a:t>
            </a:r>
          </a:p>
        </p:txBody>
      </p:sp>
      <p:sp>
        <p:nvSpPr>
          <p:cNvPr id="5" name="TextBox 20">
            <a:extLst>
              <a:ext uri="{FF2B5EF4-FFF2-40B4-BE49-F238E27FC236}">
                <a16:creationId xmlns:a16="http://schemas.microsoft.com/office/drawing/2014/main" id="{22D826E0-4C21-4B59-AA9D-2AA9955E79DF}"/>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543345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2.1.1 Tanım</a:t>
            </a:r>
            <a:r>
              <a:rPr lang="en-US" sz="2000" b="1" dirty="0">
                <a:solidFill>
                  <a:prstClr val="black"/>
                </a:solidFill>
                <a:latin typeface="Century Gothic" panose="020B0502020202020204" pitchFamily="34" charset="0"/>
              </a:rPr>
              <a:t> </a:t>
            </a:r>
            <a:r>
              <a:rPr lang="tr-TR" sz="2000" b="1" dirty="0">
                <a:solidFill>
                  <a:schemeClr val="accent1">
                    <a:lumMod val="75000"/>
                  </a:schemeClr>
                </a:solidFill>
                <a:latin typeface="Century Gothic" panose="020B0502020202020204" pitchFamily="34" charset="0"/>
              </a:rPr>
              <a:t>(Description</a:t>
            </a:r>
            <a:r>
              <a:rPr lang="en-US" sz="2000" b="1" dirty="0">
                <a:solidFill>
                  <a:schemeClr val="accent1">
                    <a:lumMod val="75000"/>
                  </a:schemeClr>
                </a:solidFill>
                <a:latin typeface="Century Gothic" panose="020B0502020202020204" pitchFamily="34" charset="0"/>
              </a:rPr>
              <a:t>)</a:t>
            </a:r>
            <a:r>
              <a:rPr lang="tr-TR" sz="2000" b="1" dirty="0">
                <a:solidFill>
                  <a:prstClr val="black"/>
                </a:solidFill>
                <a:latin typeface="Century Gothic" panose="020B0502020202020204" pitchFamily="34" charset="0"/>
              </a:rPr>
              <a:t> (en fazla 13 sayfa)</a:t>
            </a:r>
          </a:p>
          <a:p>
            <a:pPr marL="388620" indent="-342900">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İklim değişikliğinden etkilenen sektörlerin dayanıklılığının artırılması; </a:t>
            </a:r>
          </a:p>
          <a:p>
            <a:pPr marL="388620" indent="-342900">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Yenilikçi teknolojilerin ve sistemlerinin oluşturulması ve/veya uygulanması için Türkiye ve/veya AB'deki kuruluşlar ve şehirler arasındaki adaptasyonu geliştirmek, bilgi ve deneyim alışverişini artırmak; </a:t>
            </a:r>
          </a:p>
          <a:p>
            <a:pPr marL="388620" indent="-342900">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Toplumda farkındalık yaratılması</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3D14A2EB-928B-4355-A415-5C2B4939C1FA}"/>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117431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latin typeface="Century Gothic" panose="020B0502020202020204" pitchFamily="34" charset="0"/>
              </a:rPr>
              <a:t>Bölüm 2</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Proje</a:t>
            </a:r>
            <a:r>
              <a:rPr lang="en-US" sz="2000" b="1" dirty="0">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p>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p>
          <a:p>
            <a:pPr marL="45720" indent="0" algn="just">
              <a:spcBef>
                <a:spcPts val="600"/>
              </a:spcBef>
              <a:spcAft>
                <a:spcPts val="600"/>
              </a:spcAft>
              <a:buNone/>
              <a:defRPr/>
            </a:pPr>
            <a:r>
              <a:rPr lang="tr-TR" sz="2000" b="1" dirty="0">
                <a:solidFill>
                  <a:prstClr val="black"/>
                </a:solidFill>
                <a:latin typeface="Century Gothic" panose="020B0502020202020204" pitchFamily="34" charset="0"/>
              </a:rPr>
              <a:t>2.1.2 Uygulama Yaklaşımı</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Metodoloji</a:t>
            </a:r>
            <a:r>
              <a:rPr lang="en-US" sz="2000" b="1" dirty="0">
                <a:solidFill>
                  <a:schemeClr val="accent1">
                    <a:lumMod val="75000"/>
                  </a:schemeClr>
                </a:solidFill>
                <a:latin typeface="Century Gothic" panose="020B0502020202020204" pitchFamily="34" charset="0"/>
              </a:rPr>
              <a:t> </a:t>
            </a:r>
            <a:r>
              <a:rPr lang="tr-TR"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Implementation Approach) </a:t>
            </a:r>
            <a:r>
              <a:rPr lang="en-US" sz="2000" b="1" dirty="0">
                <a:solidFill>
                  <a:prstClr val="black"/>
                </a:solidFill>
                <a:latin typeface="Century Gothic" panose="020B0502020202020204" pitchFamily="34" charset="0"/>
              </a:rPr>
              <a:t>(</a:t>
            </a:r>
            <a:r>
              <a:rPr lang="tr-TR" sz="2000" b="1" dirty="0">
                <a:solidFill>
                  <a:prstClr val="black"/>
                </a:solidFill>
                <a:latin typeface="Century Gothic" panose="020B0502020202020204" pitchFamily="34" charset="0"/>
              </a:rPr>
              <a:t>en fazla 5 sayfa)</a:t>
            </a:r>
            <a:endParaRPr lang="en-US"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en-US" sz="2000" b="1" dirty="0">
                <a:solidFill>
                  <a:prstClr val="black"/>
                </a:solidFill>
                <a:latin typeface="Century Gothic" panose="020B0502020202020204" pitchFamily="34" charset="0"/>
              </a:rPr>
              <a:t>“</a:t>
            </a:r>
            <a:r>
              <a:rPr lang="tr-TR" sz="2000" dirty="0">
                <a:latin typeface="Century Gothic" panose="020B0502020202020204" pitchFamily="34" charset="0"/>
              </a:rPr>
              <a:t>Faaliyetler hangi yöntemler ve araçlarla gerçekleştirilecektir</a:t>
            </a:r>
            <a:r>
              <a:rPr lang="en-US" sz="2000" dirty="0">
                <a:latin typeface="Century Gothic" panose="020B0502020202020204" pitchFamily="34" charset="0"/>
              </a:rPr>
              <a:t>;</a:t>
            </a:r>
            <a:r>
              <a:rPr lang="tr-TR" sz="2000" dirty="0">
                <a:latin typeface="Century Gothic" panose="020B0502020202020204" pitchFamily="34" charset="0"/>
              </a:rPr>
              <a:t> önerilen yönetim yapısı nasıldır</a:t>
            </a:r>
            <a:r>
              <a:rPr lang="en-US" sz="2000" dirty="0">
                <a:latin typeface="Century Gothic" panose="020B0502020202020204" pitchFamily="34" charset="0"/>
              </a:rPr>
              <a:t>;</a:t>
            </a:r>
            <a:r>
              <a:rPr lang="tr-TR" sz="2000" dirty="0">
                <a:latin typeface="Century Gothic" panose="020B0502020202020204" pitchFamily="34" charset="0"/>
              </a:rPr>
              <a:t> paydaşların projedeki rol ve sorumululukları ne şekilde organize edilecektir</a:t>
            </a:r>
            <a:r>
              <a:rPr lang="en-US" sz="2000" dirty="0">
                <a:latin typeface="Century Gothic" panose="020B0502020202020204" pitchFamily="34" charset="0"/>
              </a:rPr>
              <a:t>;</a:t>
            </a:r>
            <a:r>
              <a:rPr lang="tr-TR" sz="2000" dirty="0">
                <a:latin typeface="Century Gothic" panose="020B0502020202020204" pitchFamily="34" charset="0"/>
              </a:rPr>
              <a:t> iç/dış değerlendirme prosedürleri mevcut mudur</a:t>
            </a:r>
            <a:r>
              <a:rPr lang="en-US" sz="2000" dirty="0">
                <a:latin typeface="Century Gothic" panose="020B0502020202020204" pitchFamily="34" charset="0"/>
              </a:rPr>
              <a:t>”</a:t>
            </a:r>
            <a:r>
              <a:rPr lang="tr-TR" sz="2000" dirty="0">
                <a:latin typeface="Century Gothic" panose="020B0502020202020204" pitchFamily="34" charset="0"/>
              </a:rPr>
              <a:t> gib</a:t>
            </a:r>
            <a:r>
              <a:rPr lang="en-US" sz="2000" dirty="0" err="1">
                <a:latin typeface="Century Gothic" panose="020B0502020202020204" pitchFamily="34" charset="0"/>
              </a:rPr>
              <a:t>i</a:t>
            </a:r>
            <a:r>
              <a:rPr lang="tr-TR" sz="2000" dirty="0">
                <a:latin typeface="Century Gothic" panose="020B0502020202020204" pitchFamily="34" charset="0"/>
              </a:rPr>
              <a:t> faaliyetlerin uygulanmasına yönelik kapsamlı bir bilgilendirme yapılmalıdır.</a:t>
            </a:r>
          </a:p>
        </p:txBody>
      </p:sp>
      <p:sp>
        <p:nvSpPr>
          <p:cNvPr id="5" name="TextBox 20">
            <a:extLst>
              <a:ext uri="{FF2B5EF4-FFF2-40B4-BE49-F238E27FC236}">
                <a16:creationId xmlns:a16="http://schemas.microsoft.com/office/drawing/2014/main" id="{85C233BF-ED11-4D99-A09D-8861222F0F26}"/>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18063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2.1.2 </a:t>
            </a:r>
            <a:r>
              <a:rPr lang="tr-TR" sz="2000" b="1" dirty="0">
                <a:solidFill>
                  <a:prstClr val="black"/>
                </a:solidFill>
                <a:latin typeface="Century Gothic" panose="020B0502020202020204" pitchFamily="34" charset="0"/>
              </a:rPr>
              <a:t>Uygulama Yaklaşımı</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Metodoloji</a:t>
            </a:r>
            <a:r>
              <a:rPr lang="tr-TR"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Implementation Approach)</a:t>
            </a:r>
            <a:r>
              <a:rPr lang="tr-TR" sz="2000" b="1" dirty="0">
                <a:solidFill>
                  <a:schemeClr val="accent1">
                    <a:lumMod val="75000"/>
                  </a:schemeClr>
                </a:solidFill>
                <a:latin typeface="Century Gothic" panose="020B0502020202020204" pitchFamily="34" charset="0"/>
              </a:rPr>
              <a:t> </a:t>
            </a:r>
            <a:r>
              <a:rPr lang="tr-TR" sz="2000" b="1" dirty="0">
                <a:latin typeface="Century Gothic" panose="020B0502020202020204" pitchFamily="34" charset="0"/>
              </a:rPr>
              <a:t>(en fazla 5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uygulama yaklaşımını ve sunduğunuz yöntemleri neden seçtiğinizi belirtiniz.</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 yer alacak eş-başvuranların, projedeki rollerini ve katılımlarını tanımlayınız. Bu rollerin onlara veriliş nedenini açıklayınız.</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 yer alacak diğer yerel aktörlerin projedeki rollerini ve katılımlarını tanımlayınız. Bu rollerin onlara veriliş nedenini açıklayınız.</a:t>
            </a:r>
          </a:p>
        </p:txBody>
      </p:sp>
      <p:sp>
        <p:nvSpPr>
          <p:cNvPr id="5" name="TextBox 20">
            <a:extLst>
              <a:ext uri="{FF2B5EF4-FFF2-40B4-BE49-F238E27FC236}">
                <a16:creationId xmlns:a16="http://schemas.microsoft.com/office/drawing/2014/main" id="{BCB076F0-5413-4636-AEEE-B83F70825D7F}"/>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099949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srgbClr val="FF0000"/>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2.1.2</a:t>
            </a:r>
            <a:r>
              <a:rPr lang="tr-TR" sz="2000" b="1" dirty="0">
                <a:solidFill>
                  <a:srgbClr val="FF0000"/>
                </a:solidFill>
                <a:latin typeface="Century Gothic" panose="020B0502020202020204" pitchFamily="34" charset="0"/>
              </a:rPr>
              <a:t> </a:t>
            </a:r>
            <a:r>
              <a:rPr lang="tr-TR" sz="2000" b="1" dirty="0">
                <a:solidFill>
                  <a:prstClr val="black"/>
                </a:solidFill>
                <a:latin typeface="Century Gothic" panose="020B0502020202020204" pitchFamily="34" charset="0"/>
              </a:rPr>
              <a:t>Uygulama Yaklaşımı</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Metodoloji</a:t>
            </a:r>
            <a:r>
              <a:rPr lang="tr-TR"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Implementation Approach)</a:t>
            </a:r>
            <a:r>
              <a:rPr lang="tr-TR" sz="2000" b="1" dirty="0">
                <a:solidFill>
                  <a:schemeClr val="accent1">
                    <a:lumMod val="75000"/>
                  </a:schemeClr>
                </a:solidFill>
                <a:latin typeface="Century Gothic" panose="020B0502020202020204" pitchFamily="34" charset="0"/>
              </a:rPr>
              <a:t> </a:t>
            </a:r>
            <a:r>
              <a:rPr lang="tr-TR" sz="2000" b="1" dirty="0">
                <a:latin typeface="Century Gothic" panose="020B0502020202020204" pitchFamily="34" charset="0"/>
              </a:rPr>
              <a:t>(en fazla 5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uygulanması için önerdiğiniz yapı ve ekipleri tanımlayınız</a:t>
            </a:r>
            <a:r>
              <a:rPr lang="en-US" sz="2000" dirty="0">
                <a:solidFill>
                  <a:prstClr val="black"/>
                </a:solidFill>
                <a:latin typeface="Century Gothic" panose="020B0502020202020204" pitchFamily="34" charset="0"/>
              </a:rPr>
              <a:t>; </a:t>
            </a:r>
            <a:r>
              <a:rPr lang="en-US" sz="2000" dirty="0" err="1">
                <a:solidFill>
                  <a:prstClr val="black"/>
                </a:solidFill>
                <a:latin typeface="Century Gothic" panose="020B0502020202020204" pitchFamily="34" charset="0"/>
              </a:rPr>
              <a:t>örneğin</a:t>
            </a:r>
            <a:r>
              <a:rPr lang="tr-TR" sz="2000" dirty="0">
                <a:solidFill>
                  <a:prstClr val="black"/>
                </a:solidFill>
                <a:latin typeface="Century Gothic" panose="020B0502020202020204" pitchFamily="34" charset="0"/>
              </a:rPr>
              <a:t> Proje Koordinatörü, Rehberlik Uzmanı, Asistan, Sekreter, Eğitmenler</a:t>
            </a:r>
            <a:r>
              <a:rPr lang="en-US" sz="2000" dirty="0">
                <a:solidFill>
                  <a:prstClr val="black"/>
                </a:solidFill>
                <a:latin typeface="Century Gothic" panose="020B0502020202020204" pitchFamily="34" charset="0"/>
              </a:rPr>
              <a:t>.</a:t>
            </a:r>
            <a:r>
              <a:rPr lang="tr-TR" sz="2000" dirty="0">
                <a:solidFill>
                  <a:srgbClr val="FF0000"/>
                </a:solidFill>
                <a:latin typeface="Century Gothic" panose="020B0502020202020204" pitchFamily="34" charset="0"/>
              </a:rPr>
              <a:t> </a:t>
            </a:r>
            <a:r>
              <a:rPr lang="tr-TR" sz="2000" dirty="0">
                <a:solidFill>
                  <a:prstClr val="black"/>
                </a:solidFill>
                <a:latin typeface="Century Gothic" panose="020B0502020202020204" pitchFamily="34" charset="0"/>
              </a:rPr>
              <a:t>Bu kişiler ne yapacaklar ayrı ayrı açıklanmalıdır. </a:t>
            </a:r>
            <a:br>
              <a:rPr lang="tr-TR" sz="2000" dirty="0">
                <a:solidFill>
                  <a:prstClr val="black"/>
                </a:solidFill>
                <a:latin typeface="Century Gothic" panose="020B0502020202020204" pitchFamily="34" charset="0"/>
              </a:rPr>
            </a:br>
            <a:r>
              <a:rPr lang="tr-TR" sz="2000" b="1" dirty="0">
                <a:solidFill>
                  <a:prstClr val="black"/>
                </a:solidFill>
                <a:latin typeface="Century Gothic" panose="020B0502020202020204" pitchFamily="34" charset="0"/>
              </a:rPr>
              <a:t>Kişilerin isimlerinin belirtilmesine gerek yoktur !</a:t>
            </a:r>
          </a:p>
          <a:p>
            <a:pPr marL="388620" indent="-342900">
              <a:spcBef>
                <a:spcPts val="600"/>
              </a:spcBef>
              <a:spcAft>
                <a:spcPts val="600"/>
              </a:spcAft>
              <a:buFont typeface="Wingdings" panose="05000000000000000000" pitchFamily="2" charset="2"/>
              <a:buChar char="§"/>
              <a:defRPr/>
            </a:pPr>
            <a:r>
              <a:rPr lang="tr-TR" sz="2000" b="1" dirty="0">
                <a:solidFill>
                  <a:prstClr val="black"/>
                </a:solidFill>
                <a:latin typeface="Century Gothic" panose="020B0502020202020204" pitchFamily="34" charset="0"/>
              </a:rPr>
              <a:t>ÖNEMLİ: </a:t>
            </a:r>
            <a:r>
              <a:rPr lang="tr-TR" sz="2000" dirty="0">
                <a:solidFill>
                  <a:prstClr val="black"/>
                </a:solidFill>
                <a:latin typeface="Century Gothic" panose="020B0502020202020204" pitchFamily="34" charset="0"/>
              </a:rPr>
              <a:t>Projelerinizde mutlaka tam zamanlı bir proje koordinatörü, proje asistanı ve muhasebeci görevlendiriniz. </a:t>
            </a:r>
          </a:p>
        </p:txBody>
      </p:sp>
      <p:sp>
        <p:nvSpPr>
          <p:cNvPr id="5" name="TextBox 20">
            <a:extLst>
              <a:ext uri="{FF2B5EF4-FFF2-40B4-BE49-F238E27FC236}">
                <a16:creationId xmlns:a16="http://schemas.microsoft.com/office/drawing/2014/main" id="{E9A1B203-AECE-45A5-87C5-72F064C74E71}"/>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089450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2.1.2 Uygulama Yaklaşımı</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Metodoloji</a:t>
            </a:r>
            <a:r>
              <a:rPr lang="tr-TR"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Implementation Approach)</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5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uygulanması için önerdiğiniz temel araçları belirtiniz (satın alınacak/kiralanacak ekipmanlar, malzemeler, vs.).</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AB fonlarının ve projenizin görünürlüğünü sağlamak için planladığınız faaliyetleri belirtiniz. Örneğin, faaliyetlerde kullanılacak AB ve Türk bayrakları, posterler, broşürler, vs.</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Projenin sonuçlarının nasıl izleneceği ve </a:t>
            </a:r>
            <a:r>
              <a:rPr lang="tr-TR" sz="2000" dirty="0">
                <a:latin typeface="Century Gothic" panose="020B0502020202020204" pitchFamily="34" charset="0"/>
              </a:rPr>
              <a:t>iç/dış değerlendirmeye </a:t>
            </a:r>
            <a:r>
              <a:rPr lang="tr-TR" sz="2000" dirty="0">
                <a:solidFill>
                  <a:prstClr val="black"/>
                </a:solidFill>
                <a:latin typeface="Century Gothic" panose="020B0502020202020204" pitchFamily="34" charset="0"/>
              </a:rPr>
              <a:t>dair prosedürlerinizi açıklayınız (toplantılar, izleme ziyaretleri, aylık/ara/nihai raporlar, vs.)</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AC093E10-720B-4892-967B-127D93857A2E}"/>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383328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2.1.2 Uygulama Yaklaşımı</a:t>
            </a:r>
            <a:r>
              <a:rPr lang="en-US" sz="2000" b="1" dirty="0">
                <a:solidFill>
                  <a:prstClr val="black"/>
                </a:solidFill>
                <a:latin typeface="Century Gothic" panose="020B0502020202020204" pitchFamily="34" charset="0"/>
              </a:rPr>
              <a:t> / </a:t>
            </a:r>
            <a:r>
              <a:rPr lang="tr-TR" sz="2000" b="1" dirty="0">
                <a:latin typeface="Century Gothic" panose="020B0502020202020204" pitchFamily="34" charset="0"/>
              </a:rPr>
              <a:t>Metodoloji</a:t>
            </a:r>
            <a:r>
              <a:rPr lang="tr-TR"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Implementation Approach)</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5 sayfa)</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 daha önceki başka bir projenin devamı veya daha büyük bir programın parçası ise bununla ilgili bilgi veriniz ve detaylandırınız .</a:t>
            </a:r>
          </a:p>
          <a:p>
            <a:pPr marL="388620" indent="-342900">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Paydaşların genel olarak projeye ve özelde faaliyetlere karşı tutumlarını tanımlayınız.</a:t>
            </a:r>
          </a:p>
        </p:txBody>
      </p:sp>
      <p:sp>
        <p:nvSpPr>
          <p:cNvPr id="5" name="TextBox 20">
            <a:extLst>
              <a:ext uri="{FF2B5EF4-FFF2-40B4-BE49-F238E27FC236}">
                <a16:creationId xmlns:a16="http://schemas.microsoft.com/office/drawing/2014/main" id="{CD80B5D3-940F-4961-BA72-AC6E11452F3C}"/>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120931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2</a:t>
            </a:r>
            <a:r>
              <a:rPr lang="en-US" sz="2000" b="1" dirty="0">
                <a:solidFill>
                  <a:prstClr val="black"/>
                </a:solidFill>
                <a:latin typeface="Century Gothic" panose="020B0502020202020204" pitchFamily="34" charset="0"/>
              </a:rPr>
              <a:t>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p>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lgn="just">
              <a:spcBef>
                <a:spcPts val="600"/>
              </a:spcBef>
              <a:spcAft>
                <a:spcPts val="600"/>
              </a:spcAft>
              <a:buNone/>
              <a:defRPr/>
            </a:pPr>
            <a:r>
              <a:rPr lang="tr-TR" sz="2000" b="1" dirty="0">
                <a:solidFill>
                  <a:prstClr val="black"/>
                </a:solidFill>
                <a:latin typeface="Century Gothic" panose="020B0502020202020204" pitchFamily="34" charset="0"/>
              </a:rPr>
              <a:t>2.1.3 Faaliyet </a:t>
            </a:r>
            <a:r>
              <a:rPr lang="en-US" sz="2000" b="1" dirty="0">
                <a:solidFill>
                  <a:prstClr val="black"/>
                </a:solidFill>
                <a:latin typeface="Century Gothic" panose="020B0502020202020204" pitchFamily="34" charset="0"/>
              </a:rPr>
              <a:t>P</a:t>
            </a:r>
            <a:r>
              <a:rPr lang="tr-TR" sz="2000" b="1" dirty="0">
                <a:solidFill>
                  <a:prstClr val="black"/>
                </a:solidFill>
                <a:latin typeface="Century Gothic" panose="020B0502020202020204" pitchFamily="34" charset="0"/>
              </a:rPr>
              <a:t>lanı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Indicative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 </a:t>
            </a:r>
            <a:r>
              <a:rPr lang="en-US" sz="2000" b="1" dirty="0">
                <a:solidFill>
                  <a:schemeClr val="accent1">
                    <a:lumMod val="75000"/>
                  </a:schemeClr>
                </a:solidFill>
                <a:latin typeface="Century Gothic" panose="020B0502020202020204" pitchFamily="34" charset="0"/>
              </a:rPr>
              <a:t>P</a:t>
            </a:r>
            <a:r>
              <a:rPr lang="tr-TR" sz="2000" b="1" dirty="0">
                <a:solidFill>
                  <a:schemeClr val="accent1">
                    <a:lumMod val="75000"/>
                  </a:schemeClr>
                </a:solidFill>
                <a:latin typeface="Century Gothic" panose="020B0502020202020204" pitchFamily="34" charset="0"/>
              </a:rPr>
              <a:t>lan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4 sayfa)</a:t>
            </a:r>
            <a:endParaRPr lang="en-US"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en-US" sz="2000" dirty="0">
                <a:solidFill>
                  <a:prstClr val="black"/>
                </a:solidFill>
                <a:latin typeface="Century Gothic" panose="020B0502020202020204" pitchFamily="34" charset="0"/>
              </a:rPr>
              <a:t>P</a:t>
            </a:r>
            <a:r>
              <a:rPr lang="tr-TR" sz="2000" dirty="0">
                <a:solidFill>
                  <a:prstClr val="black"/>
                </a:solidFill>
                <a:latin typeface="Century Gothic" panose="020B0502020202020204" pitchFamily="34" charset="0"/>
              </a:rPr>
              <a:t>roje süresi ve faaliyet planı bölümünde projenin uygulama dönemine ait faaliyet planlaması, gerçekçi olarak ve paydaşların rolü</a:t>
            </a:r>
            <a:r>
              <a:rPr lang="tr-TR" sz="2000" dirty="0">
                <a:solidFill>
                  <a:srgbClr val="FF0000"/>
                </a:solidFill>
                <a:latin typeface="Century Gothic" panose="020B0502020202020204" pitchFamily="34" charset="0"/>
              </a:rPr>
              <a:t> </a:t>
            </a:r>
            <a:r>
              <a:rPr lang="tr-TR" sz="2000" dirty="0">
                <a:latin typeface="Century Gothic" panose="020B0502020202020204" pitchFamily="34" charset="0"/>
              </a:rPr>
              <a:t>belirtilerek verilmelidir. </a:t>
            </a:r>
            <a:endParaRPr lang="en-US" sz="2000" dirty="0">
              <a:latin typeface="Century Gothic" panose="020B0502020202020204" pitchFamily="34" charset="0"/>
            </a:endParaRPr>
          </a:p>
          <a:p>
            <a:pPr marL="388620" indent="-342900" algn="just">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Projelerin süresi 12-18 ay arasında olmalıdır. </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Projenin başlangıcı için kesin bir tarih verilmesi gerekmemektedir.</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Her bir faaliyetle ilgili tahmini süre en gerçekçi şekilde tanımlanmalıdır.</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Faaliyet planında göstereceğiniz tüm faaliyetleriniz bölüm 2.1.1’de (Proje tanımlaması) tanımlanan faaliyetlerinizle uygun olmalıdır.</a:t>
            </a:r>
          </a:p>
          <a:p>
            <a:pPr marL="45720" indent="0" algn="just">
              <a:spcBef>
                <a:spcPts val="600"/>
              </a:spcBef>
              <a:spcAft>
                <a:spcPts val="600"/>
              </a:spcAft>
              <a:buNone/>
              <a:defRPr/>
            </a:pPr>
            <a:endParaRPr lang="tr-TR" sz="2000"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DD69B1FB-295A-4383-B57A-01B09F0405C9}"/>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178830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2</a:t>
            </a:r>
            <a:r>
              <a:rPr lang="en-US" sz="2000" b="1" dirty="0">
                <a:solidFill>
                  <a:prstClr val="black"/>
                </a:solidFill>
                <a:latin typeface="Century Gothic" panose="020B0502020202020204" pitchFamily="34" charset="0"/>
              </a:rPr>
              <a:t>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p>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lgn="just">
              <a:spcBef>
                <a:spcPts val="600"/>
              </a:spcBef>
              <a:spcAft>
                <a:spcPts val="600"/>
              </a:spcAft>
              <a:buNone/>
              <a:defRPr/>
            </a:pPr>
            <a:r>
              <a:rPr lang="tr-TR" sz="2000" b="1" dirty="0">
                <a:solidFill>
                  <a:prstClr val="black"/>
                </a:solidFill>
                <a:latin typeface="Century Gothic" panose="020B0502020202020204" pitchFamily="34" charset="0"/>
              </a:rPr>
              <a:t>2.1.3 Faaliyet </a:t>
            </a:r>
            <a:r>
              <a:rPr lang="en-US" sz="2000" b="1" dirty="0">
                <a:solidFill>
                  <a:prstClr val="black"/>
                </a:solidFill>
                <a:latin typeface="Century Gothic" panose="020B0502020202020204" pitchFamily="34" charset="0"/>
              </a:rPr>
              <a:t>P</a:t>
            </a:r>
            <a:r>
              <a:rPr lang="tr-TR" sz="2000" b="1" dirty="0">
                <a:solidFill>
                  <a:prstClr val="black"/>
                </a:solidFill>
                <a:latin typeface="Century Gothic" panose="020B0502020202020204" pitchFamily="34" charset="0"/>
              </a:rPr>
              <a:t>lanı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Indicative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 </a:t>
            </a:r>
            <a:r>
              <a:rPr lang="en-US" sz="2000" b="1" dirty="0">
                <a:solidFill>
                  <a:schemeClr val="accent1">
                    <a:lumMod val="75000"/>
                  </a:schemeClr>
                </a:solidFill>
                <a:latin typeface="Century Gothic" panose="020B0502020202020204" pitchFamily="34" charset="0"/>
              </a:rPr>
              <a:t>P</a:t>
            </a:r>
            <a:r>
              <a:rPr lang="tr-TR" sz="2000" b="1" dirty="0">
                <a:solidFill>
                  <a:schemeClr val="accent1">
                    <a:lumMod val="75000"/>
                  </a:schemeClr>
                </a:solidFill>
                <a:latin typeface="Century Gothic" panose="020B0502020202020204" pitchFamily="34" charset="0"/>
              </a:rPr>
              <a:t>lan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4 sayfa)</a:t>
            </a:r>
            <a:endParaRPr lang="en-US" sz="2000" b="1" dirty="0">
              <a:solidFill>
                <a:prstClr val="black"/>
              </a:solidFill>
              <a:latin typeface="Century Gothic" panose="020B0502020202020204" pitchFamily="34" charset="0"/>
            </a:endParaRP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Faaliyet planınız her bir faaliyetin hazırlık ve uygulamasına ait genel bir görüş verecek şekilde yeterli ayrıntıya sahip olmalıdır. </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 yapılacak satın almalarda ihale süreçleri varsa faaliyet planı bununla ilgili zamanlama da dikkate alınarak hazırlanmalıdır (Daha fazla bilgi için Ek IV-Satın Alma Kuralları’nı inceleyiniz).</a:t>
            </a:r>
          </a:p>
          <a:p>
            <a:pPr marL="45720" indent="0" algn="just">
              <a:spcBef>
                <a:spcPts val="600"/>
              </a:spcBef>
              <a:spcAft>
                <a:spcPts val="600"/>
              </a:spcAft>
              <a:buNone/>
              <a:defRPr/>
            </a:pPr>
            <a:endParaRPr lang="tr-TR" sz="2000" dirty="0">
              <a:solidFill>
                <a:prstClr val="black"/>
              </a:solidFill>
              <a:latin typeface="Century Gothic" panose="020B0502020202020204" pitchFamily="34" charset="0"/>
            </a:endParaRPr>
          </a:p>
        </p:txBody>
      </p:sp>
      <p:sp>
        <p:nvSpPr>
          <p:cNvPr id="7" name="TextBox 20">
            <a:extLst>
              <a:ext uri="{FF2B5EF4-FFF2-40B4-BE49-F238E27FC236}">
                <a16:creationId xmlns:a16="http://schemas.microsoft.com/office/drawing/2014/main" id="{359F3CC6-15E9-45D4-9AEA-80FE98EBD8DA}"/>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5422770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en-US" sz="2000" b="1" dirty="0">
              <a:solidFill>
                <a:schemeClr val="accent1">
                  <a:lumMod val="75000"/>
                </a:schemeClr>
              </a:solidFill>
              <a:latin typeface="Century Gothic" panose="020B0502020202020204" pitchFamily="34" charset="0"/>
            </a:endParaRPr>
          </a:p>
          <a:p>
            <a:pPr marL="45720" indent="0" algn="just">
              <a:spcBef>
                <a:spcPts val="600"/>
              </a:spcBef>
              <a:spcAft>
                <a:spcPts val="600"/>
              </a:spcAft>
              <a:buNone/>
              <a:defRPr/>
            </a:pPr>
            <a:r>
              <a:rPr lang="tr-TR" sz="2000" b="1" dirty="0">
                <a:solidFill>
                  <a:prstClr val="black"/>
                </a:solidFill>
                <a:latin typeface="Century Gothic" panose="020B0502020202020204" pitchFamily="34" charset="0"/>
              </a:rPr>
              <a:t>2.1.4</a:t>
            </a:r>
            <a:r>
              <a:rPr lang="tr-TR" sz="2000" b="1" dirty="0">
                <a:latin typeface="Century Gothic" panose="020B0502020202020204" pitchFamily="34" charset="0"/>
              </a:rPr>
              <a:t> Sürdürülebilirlik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3 sayfa)</a:t>
            </a:r>
            <a:endParaRPr lang="en-US"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en-US" sz="2000" dirty="0">
                <a:latin typeface="Century Gothic" panose="020B0502020202020204" pitchFamily="34" charset="0"/>
              </a:rPr>
              <a:t>P</a:t>
            </a:r>
            <a:r>
              <a:rPr lang="tr-TR" sz="2000" dirty="0">
                <a:latin typeface="Century Gothic" panose="020B0502020202020204" pitchFamily="34" charset="0"/>
              </a:rPr>
              <a:t>roje sonuçlarının hedef gruplar ve faydalanıcılar üzerindeki etkisi</a:t>
            </a:r>
            <a:r>
              <a:rPr lang="en-US" sz="2000" dirty="0">
                <a:latin typeface="Century Gothic" panose="020B0502020202020204" pitchFamily="34" charset="0"/>
              </a:rPr>
              <a:t> </a:t>
            </a:r>
            <a:r>
              <a:rPr lang="en-US" sz="2000" dirty="0" err="1">
                <a:latin typeface="Century Gothic" panose="020B0502020202020204" pitchFamily="34" charset="0"/>
              </a:rPr>
              <a:t>ile</a:t>
            </a:r>
            <a:r>
              <a:rPr lang="en-US" sz="2000" dirty="0">
                <a:latin typeface="Century Gothic" panose="020B0502020202020204" pitchFamily="34" charset="0"/>
              </a:rPr>
              <a:t> </a:t>
            </a:r>
            <a:r>
              <a:rPr lang="tr-TR" sz="2000" dirty="0">
                <a:latin typeface="Century Gothic" panose="020B0502020202020204" pitchFamily="34" charset="0"/>
              </a:rPr>
              <a:t>sonuçların sürdürülmesine ilişkin mali, kurumsal, çevre</a:t>
            </a:r>
            <a:r>
              <a:rPr lang="en-US" sz="2000" dirty="0">
                <a:latin typeface="Century Gothic" panose="020B0502020202020204" pitchFamily="34" charset="0"/>
              </a:rPr>
              <a:t> ve </a:t>
            </a:r>
            <a:r>
              <a:rPr lang="tr-TR" sz="2000" dirty="0">
                <a:latin typeface="Century Gothic" panose="020B0502020202020204" pitchFamily="34" charset="0"/>
              </a:rPr>
              <a:t>politik</a:t>
            </a:r>
            <a:r>
              <a:rPr lang="en-US" sz="2000" dirty="0">
                <a:latin typeface="Century Gothic" panose="020B0502020202020204" pitchFamily="34" charset="0"/>
              </a:rPr>
              <a:t> </a:t>
            </a:r>
            <a:r>
              <a:rPr lang="tr-TR" sz="2000" dirty="0">
                <a:latin typeface="Century Gothic" panose="020B0502020202020204" pitchFamily="34" charset="0"/>
              </a:rPr>
              <a:t>boyutları</a:t>
            </a:r>
            <a:r>
              <a:rPr lang="en-US" sz="2000" dirty="0">
                <a:latin typeface="Century Gothic" panose="020B0502020202020204" pitchFamily="34" charset="0"/>
              </a:rPr>
              <a:t> </a:t>
            </a:r>
            <a:r>
              <a:rPr lang="en-US" sz="2000" dirty="0" err="1">
                <a:latin typeface="Century Gothic" panose="020B0502020202020204" pitchFamily="34" charset="0"/>
              </a:rPr>
              <a:t>yönünden</a:t>
            </a:r>
            <a:r>
              <a:rPr lang="tr-TR" sz="2000" dirty="0">
                <a:latin typeface="Century Gothic" panose="020B0502020202020204" pitchFamily="34" charset="0"/>
              </a:rPr>
              <a:t> planlama açıklanmalıdır.  </a:t>
            </a:r>
          </a:p>
          <a:p>
            <a:pPr marL="388620" indent="-342900" algn="just">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Proje</a:t>
            </a:r>
            <a:r>
              <a:rPr lang="en-US" sz="2000" dirty="0">
                <a:latin typeface="Century Gothic" panose="020B0502020202020204" pitchFamily="34" charset="0"/>
              </a:rPr>
              <a:t>,</a:t>
            </a:r>
            <a:r>
              <a:rPr lang="tr-TR" sz="2000" dirty="0">
                <a:latin typeface="Century Gothic" panose="020B0502020202020204" pitchFamily="34" charset="0"/>
              </a:rPr>
              <a:t> teknik, ekonomik, sosyal ve politik düzeyde beklenen etkilerini sayısal veri kullan</a:t>
            </a:r>
            <a:r>
              <a:rPr lang="en-US" sz="2000" dirty="0" err="1">
                <a:latin typeface="Century Gothic" panose="020B0502020202020204" pitchFamily="34" charset="0"/>
              </a:rPr>
              <a:t>ıl</a:t>
            </a:r>
            <a:r>
              <a:rPr lang="tr-TR" sz="2000" dirty="0">
                <a:latin typeface="Century Gothic" panose="020B0502020202020204" pitchFamily="34" charset="0"/>
              </a:rPr>
              <a:t>arak </a:t>
            </a:r>
            <a:r>
              <a:rPr lang="en-US" sz="2000" dirty="0" err="1">
                <a:latin typeface="Century Gothic" panose="020B0502020202020204" pitchFamily="34" charset="0"/>
              </a:rPr>
              <a:t>tanımlanmalıdır</a:t>
            </a:r>
            <a:r>
              <a:rPr lang="en-US" sz="2000" dirty="0">
                <a:latin typeface="Century Gothic" panose="020B0502020202020204" pitchFamily="34" charset="0"/>
              </a:rPr>
              <a:t>. </a:t>
            </a:r>
            <a:endParaRPr lang="tr-TR" sz="2000" dirty="0">
              <a:latin typeface="Century Gothic" panose="020B0502020202020204" pitchFamily="34" charset="0"/>
            </a:endParaRPr>
          </a:p>
        </p:txBody>
      </p:sp>
    </p:spTree>
    <p:extLst>
      <p:ext uri="{BB962C8B-B14F-4D97-AF65-F5344CB8AC3E}">
        <p14:creationId xmlns:p14="http://schemas.microsoft.com/office/powerpoint/2010/main" val="73988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242723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Eğitimin Amac</a:t>
            </a:r>
            <a:r>
              <a:rPr lang="en-US" sz="2400" b="1" dirty="0">
                <a:solidFill>
                  <a:schemeClr val="accent5">
                    <a:lumMod val="50000"/>
                  </a:schemeClr>
                </a:solidFill>
                <a:latin typeface="Century Gothic" panose="020B0502020202020204" pitchFamily="34" charset="0"/>
              </a:rPr>
              <a:t>ı</a:t>
            </a:r>
            <a:endParaRPr lang="tr-TR" sz="2400" b="1" dirty="0">
              <a:solidFill>
                <a:schemeClr val="accent5">
                  <a:lumMod val="50000"/>
                </a:schemeClr>
              </a:solidFill>
              <a:latin typeface="Century Gothic" panose="020B0502020202020204" pitchFamily="34" charset="0"/>
            </a:endParaRP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73795"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Ön teklifin başvuru formuna aktarılması aşamasında dikkat edilmesi gereken hususlar,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Başvuru paketini hazırlama konusunda dikkat edilmesi gereken hususlar,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Başvuru paketini teslim etme ile ilgili kurallar,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Değerlendirme süreci hakkında bilgi vermektir.</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2397214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en-US" sz="2000" b="1" dirty="0">
              <a:solidFill>
                <a:schemeClr val="accent1">
                  <a:lumMod val="75000"/>
                </a:schemeClr>
              </a:solidFill>
              <a:latin typeface="Century Gothic" panose="020B0502020202020204" pitchFamily="34" charset="0"/>
            </a:endParaRPr>
          </a:p>
          <a:p>
            <a:pPr marL="45720" indent="0" algn="just">
              <a:spcBef>
                <a:spcPts val="600"/>
              </a:spcBef>
              <a:spcAft>
                <a:spcPts val="600"/>
              </a:spcAft>
              <a:buNone/>
              <a:defRPr/>
            </a:pPr>
            <a:r>
              <a:rPr lang="tr-TR" sz="2000" b="1" dirty="0">
                <a:solidFill>
                  <a:prstClr val="black"/>
                </a:solidFill>
                <a:latin typeface="Century Gothic" panose="020B0502020202020204" pitchFamily="34" charset="0"/>
              </a:rPr>
              <a:t>2.1.4 </a:t>
            </a:r>
            <a:r>
              <a:rPr lang="tr-TR" sz="2000" b="1" dirty="0">
                <a:latin typeface="Century Gothic" panose="020B0502020202020204" pitchFamily="34" charset="0"/>
              </a:rPr>
              <a:t>Sürdürülebilirlik</a:t>
            </a:r>
            <a:r>
              <a:rPr lang="tr-TR" sz="2000" b="1" dirty="0">
                <a:solidFill>
                  <a:srgbClr val="FF0000"/>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3 sayfa)</a:t>
            </a:r>
            <a:endParaRPr lang="en-US" sz="2000" b="1" dirty="0">
              <a:solidFill>
                <a:prstClr val="black"/>
              </a:solidFill>
              <a:latin typeface="Century Gothic" panose="020B0502020202020204" pitchFamily="34" charset="0"/>
            </a:endParaRPr>
          </a:p>
          <a:p>
            <a:pPr marL="45720" indent="0" algn="just">
              <a:spcBef>
                <a:spcPts val="600"/>
              </a:spcBef>
              <a:spcAft>
                <a:spcPts val="600"/>
              </a:spcAft>
              <a:buNone/>
              <a:defRPr/>
            </a:pPr>
            <a:r>
              <a:rPr lang="tr-TR" sz="2000" dirty="0">
                <a:latin typeface="Century Gothic" panose="020B0502020202020204" pitchFamily="34" charset="0"/>
              </a:rPr>
              <a:t>Örnek: Proje</a:t>
            </a:r>
            <a:r>
              <a:rPr lang="en-US" sz="2000" dirty="0">
                <a:latin typeface="Century Gothic" panose="020B0502020202020204" pitchFamily="34" charset="0"/>
              </a:rPr>
              <a:t>;</a:t>
            </a:r>
            <a:r>
              <a:rPr lang="tr-TR" sz="2000" dirty="0">
                <a:latin typeface="Century Gothic" panose="020B0502020202020204" pitchFamily="34" charset="0"/>
              </a:rPr>
              <a:t> mevzuatın, yürütmenin, gidişatın, yöntemlerin geliştirilmesine ne şekilde katkı sağlayacak</a:t>
            </a:r>
            <a:r>
              <a:rPr lang="en-US" sz="2000" dirty="0" err="1">
                <a:latin typeface="Century Gothic" panose="020B0502020202020204" pitchFamily="34" charset="0"/>
              </a:rPr>
              <a:t>tır</a:t>
            </a:r>
            <a:r>
              <a:rPr lang="tr-TR" sz="2000" dirty="0">
                <a:latin typeface="Century Gothic" panose="020B0502020202020204" pitchFamily="34" charset="0"/>
              </a:rPr>
              <a:t>?</a:t>
            </a:r>
          </a:p>
          <a:p>
            <a:pPr marL="45720" indent="0" algn="just">
              <a:spcBef>
                <a:spcPts val="300"/>
              </a:spcBef>
              <a:spcAft>
                <a:spcPts val="300"/>
              </a:spcAft>
              <a:buNone/>
              <a:defRPr/>
            </a:pPr>
            <a:r>
              <a:rPr lang="tr-TR" sz="2000" dirty="0">
                <a:latin typeface="Century Gothic" panose="020B0502020202020204" pitchFamily="34" charset="0"/>
              </a:rPr>
              <a:t>Örneğin, </a:t>
            </a:r>
            <a:r>
              <a:rPr lang="en-US" sz="2000" dirty="0">
                <a:latin typeface="Century Gothic" panose="020B0502020202020204" pitchFamily="34" charset="0"/>
              </a:rPr>
              <a:t>Ankara</a:t>
            </a:r>
            <a:r>
              <a:rPr lang="tr-TR" sz="2000" dirty="0">
                <a:latin typeface="Century Gothic" panose="020B0502020202020204" pitchFamily="34" charset="0"/>
              </a:rPr>
              <a:t> ilinde, lise öğrencileri arasında, ‘iklim değişikliğine uyum’ konusunda farkındalığın artırılması için </a:t>
            </a:r>
            <a:r>
              <a:rPr lang="en-US" sz="2000" dirty="0">
                <a:latin typeface="Century Gothic" panose="020B0502020202020204" pitchFamily="34" charset="0"/>
              </a:rPr>
              <a:t>Ankara</a:t>
            </a:r>
            <a:r>
              <a:rPr lang="tr-TR" sz="2000" dirty="0">
                <a:latin typeface="Century Gothic" panose="020B0502020202020204" pitchFamily="34" charset="0"/>
              </a:rPr>
              <a:t> </a:t>
            </a:r>
            <a:r>
              <a:rPr lang="en-US" sz="2000" dirty="0">
                <a:latin typeface="Century Gothic" panose="020B0502020202020204" pitchFamily="34" charset="0"/>
              </a:rPr>
              <a:t>Ü</a:t>
            </a:r>
            <a:r>
              <a:rPr lang="tr-TR" sz="2000" dirty="0">
                <a:latin typeface="Century Gothic" panose="020B0502020202020204" pitchFamily="34" charset="0"/>
              </a:rPr>
              <a:t>niversitesi,</a:t>
            </a:r>
            <a:r>
              <a:rPr lang="en-US" sz="2000" dirty="0">
                <a:latin typeface="Century Gothic" panose="020B0502020202020204" pitchFamily="34" charset="0"/>
              </a:rPr>
              <a:t> </a:t>
            </a:r>
            <a:r>
              <a:rPr lang="en-US" sz="2000" dirty="0" err="1">
                <a:latin typeface="Century Gothic" panose="020B0502020202020204" pitchFamily="34" charset="0"/>
              </a:rPr>
              <a:t>seçilen</a:t>
            </a:r>
            <a:r>
              <a:rPr lang="tr-TR" sz="2000" dirty="0">
                <a:latin typeface="Century Gothic" panose="020B0502020202020204" pitchFamily="34" charset="0"/>
              </a:rPr>
              <a:t> </a:t>
            </a:r>
            <a:r>
              <a:rPr lang="en-US" sz="2000" dirty="0" err="1">
                <a:latin typeface="Century Gothic" panose="020B0502020202020204" pitchFamily="34" charset="0"/>
              </a:rPr>
              <a:t>orta</a:t>
            </a:r>
            <a:r>
              <a:rPr lang="en-US" sz="2000" dirty="0">
                <a:latin typeface="Century Gothic" panose="020B0502020202020204" pitchFamily="34" charset="0"/>
              </a:rPr>
              <a:t> </a:t>
            </a:r>
            <a:r>
              <a:rPr lang="en-US" sz="2000" dirty="0" err="1">
                <a:latin typeface="Century Gothic" panose="020B0502020202020204" pitchFamily="34" charset="0"/>
              </a:rPr>
              <a:t>öğretim</a:t>
            </a:r>
            <a:r>
              <a:rPr lang="en-US" sz="2000" dirty="0">
                <a:latin typeface="Century Gothic" panose="020B0502020202020204" pitchFamily="34" charset="0"/>
              </a:rPr>
              <a:t> </a:t>
            </a:r>
            <a:r>
              <a:rPr lang="en-US" sz="2000" dirty="0" err="1">
                <a:latin typeface="Century Gothic" panose="020B0502020202020204" pitchFamily="34" charset="0"/>
              </a:rPr>
              <a:t>kurumları</a:t>
            </a:r>
            <a:r>
              <a:rPr lang="tr-TR" sz="2000" dirty="0">
                <a:latin typeface="Century Gothic" panose="020B0502020202020204" pitchFamily="34" charset="0"/>
              </a:rPr>
              <a:t>, </a:t>
            </a:r>
            <a:r>
              <a:rPr lang="en-US" sz="2000" dirty="0">
                <a:latin typeface="Century Gothic" panose="020B0502020202020204" pitchFamily="34" charset="0"/>
              </a:rPr>
              <a:t>Ankara</a:t>
            </a:r>
            <a:r>
              <a:rPr lang="tr-TR" sz="2000" dirty="0">
                <a:latin typeface="Century Gothic" panose="020B0502020202020204" pitchFamily="34" charset="0"/>
              </a:rPr>
              <a:t> </a:t>
            </a:r>
            <a:r>
              <a:rPr lang="en-US" sz="2000" dirty="0" err="1">
                <a:latin typeface="Century Gothic" panose="020B0502020202020204" pitchFamily="34" charset="0"/>
              </a:rPr>
              <a:t>Büyükşehir</a:t>
            </a:r>
            <a:r>
              <a:rPr lang="en-US" sz="2000" dirty="0">
                <a:latin typeface="Century Gothic" panose="020B0502020202020204" pitchFamily="34" charset="0"/>
              </a:rPr>
              <a:t> </a:t>
            </a:r>
            <a:r>
              <a:rPr lang="tr-TR" sz="2000" dirty="0">
                <a:latin typeface="Century Gothic" panose="020B0502020202020204" pitchFamily="34" charset="0"/>
              </a:rPr>
              <a:t>Belediyesi, </a:t>
            </a:r>
            <a:r>
              <a:rPr lang="en-US" sz="2000" dirty="0" err="1">
                <a:latin typeface="Century Gothic" panose="020B0502020202020204" pitchFamily="34" charset="0"/>
              </a:rPr>
              <a:t>seçilen</a:t>
            </a:r>
            <a:r>
              <a:rPr lang="en-US" sz="2000" dirty="0">
                <a:latin typeface="Century Gothic" panose="020B0502020202020204" pitchFamily="34" charset="0"/>
              </a:rPr>
              <a:t> </a:t>
            </a:r>
            <a:r>
              <a:rPr lang="tr-TR" sz="2000" dirty="0">
                <a:latin typeface="Century Gothic" panose="020B0502020202020204" pitchFamily="34" charset="0"/>
              </a:rPr>
              <a:t>STK’lar, </a:t>
            </a:r>
            <a:r>
              <a:rPr lang="en-US" sz="2000" dirty="0">
                <a:latin typeface="Century Gothic" panose="020B0502020202020204" pitchFamily="34" charset="0"/>
              </a:rPr>
              <a:t>Ankara</a:t>
            </a:r>
            <a:r>
              <a:rPr lang="tr-TR" sz="2000" dirty="0">
                <a:latin typeface="Century Gothic" panose="020B0502020202020204" pitchFamily="34" charset="0"/>
              </a:rPr>
              <a:t> Ticaret ve Sanayi Odası ve </a:t>
            </a:r>
            <a:r>
              <a:rPr lang="en-US" sz="2000" dirty="0">
                <a:latin typeface="Century Gothic" panose="020B0502020202020204" pitchFamily="34" charset="0"/>
              </a:rPr>
              <a:t>Ankara</a:t>
            </a:r>
            <a:r>
              <a:rPr lang="tr-TR" sz="2000" dirty="0">
                <a:latin typeface="Century Gothic" panose="020B0502020202020204" pitchFamily="34" charset="0"/>
              </a:rPr>
              <a:t> Rehberlik ve Araştırma Merkezleri (RAM) tarafından eğitim modüllerinin geliştirilmesi ve eğitimlerin verilmesi amacıyla 1 adet protokol imzaland</a:t>
            </a:r>
            <a:r>
              <a:rPr lang="en-US" sz="2000" dirty="0">
                <a:latin typeface="Century Gothic" panose="020B0502020202020204" pitchFamily="34" charset="0"/>
              </a:rPr>
              <a:t>ı. S</a:t>
            </a:r>
            <a:r>
              <a:rPr lang="tr-TR" sz="2000" dirty="0">
                <a:latin typeface="Century Gothic" panose="020B0502020202020204" pitchFamily="34" charset="0"/>
              </a:rPr>
              <a:t>öz konusu paydaşlar arasında “eğitimlerin değerlendirilmesi</a:t>
            </a:r>
            <a:r>
              <a:rPr lang="en-US" sz="2000" dirty="0">
                <a:latin typeface="Century Gothic" panose="020B0502020202020204" pitchFamily="34" charset="0"/>
              </a:rPr>
              <a:t>”</a:t>
            </a:r>
            <a:r>
              <a:rPr lang="tr-TR" sz="2000" dirty="0">
                <a:latin typeface="Century Gothic" panose="020B0502020202020204" pitchFamily="34" charset="0"/>
              </a:rPr>
              <a:t> amacıyla 1 adet izleme mekanizması oluşturularak 2021-2022 eğitim yılı için pilot uygulamanın yapılması sağlandı....</a:t>
            </a:r>
          </a:p>
        </p:txBody>
      </p:sp>
    </p:spTree>
    <p:extLst>
      <p:ext uri="{BB962C8B-B14F-4D97-AF65-F5344CB8AC3E}">
        <p14:creationId xmlns:p14="http://schemas.microsoft.com/office/powerpoint/2010/main" val="478753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srgbClr val="FF0000"/>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latin typeface="Century Gothic" panose="020B0502020202020204" pitchFamily="34" charset="0"/>
              </a:rPr>
              <a:t>2.1.</a:t>
            </a:r>
            <a:r>
              <a:rPr lang="en-US" sz="2000" b="1" dirty="0">
                <a:latin typeface="Century Gothic" panose="020B0502020202020204" pitchFamily="34" charset="0"/>
              </a:rPr>
              <a:t>4</a:t>
            </a:r>
            <a:r>
              <a:rPr lang="tr-TR" sz="2000" b="1" dirty="0">
                <a:latin typeface="Century Gothic" panose="020B0502020202020204" pitchFamily="34" charset="0"/>
              </a:rPr>
              <a:t> Sürdürülebilirlik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latin typeface="Century Gothic" panose="020B0502020202020204" pitchFamily="34" charset="0"/>
              </a:rPr>
              <a:t>(en fazla 3 sayfa)</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 faaliyetlerinin ve çıktılarının yaygınlaştırılmasına dair planınızı açıklayınız. Yaygınlaştırma faaliyeti için hangi kanalları seçtiğinizi belirtiniz.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risk analizini yapınız.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Buna uygun acil önlem planınızı tanımlayınız. Bu tanımlama yapılırken her faaliyetinizle ilgili riskler ve bunların çözümüne yönelik önlemlerinizi sıralayınız:</a:t>
            </a:r>
          </a:p>
          <a:p>
            <a:pPr marL="388620" indent="-342900"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ÖNEMLİ! </a:t>
            </a:r>
            <a:r>
              <a:rPr lang="tr-TR" sz="2000" dirty="0">
                <a:latin typeface="Century Gothic" panose="020B0502020202020204" pitchFamily="34" charset="0"/>
              </a:rPr>
              <a:t>İyi bir risk analizi fiziksel, çevresel, politik, ekonomik </a:t>
            </a:r>
            <a:r>
              <a:rPr lang="tr-TR" sz="2000" dirty="0">
                <a:solidFill>
                  <a:prstClr val="black"/>
                </a:solidFill>
                <a:latin typeface="Century Gothic" panose="020B0502020202020204" pitchFamily="34" charset="0"/>
              </a:rPr>
              <a:t>ve sosyal riskleri içerir.</a:t>
            </a:r>
          </a:p>
        </p:txBody>
      </p:sp>
      <p:sp>
        <p:nvSpPr>
          <p:cNvPr id="5" name="TextBox 20">
            <a:extLst>
              <a:ext uri="{FF2B5EF4-FFF2-40B4-BE49-F238E27FC236}">
                <a16:creationId xmlns:a16="http://schemas.microsoft.com/office/drawing/2014/main" id="{131CC1F8-B507-4731-920F-C23975D47EEA}"/>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6604700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srgbClr val="FF0000"/>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latin typeface="Century Gothic" panose="020B0502020202020204" pitchFamily="34" charset="0"/>
              </a:rPr>
              <a:t>2.1.</a:t>
            </a:r>
            <a:r>
              <a:rPr lang="en-US" sz="2000" b="1" dirty="0">
                <a:latin typeface="Century Gothic" panose="020B0502020202020204" pitchFamily="34" charset="0"/>
              </a:rPr>
              <a:t>4</a:t>
            </a:r>
            <a:r>
              <a:rPr lang="tr-TR" sz="2000" b="1" dirty="0">
                <a:latin typeface="Century Gothic" panose="020B0502020202020204" pitchFamily="34" charset="0"/>
              </a:rPr>
              <a:t> Sürdürülebilirlik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latin typeface="Century Gothic" panose="020B0502020202020204" pitchFamily="34" charset="0"/>
              </a:rPr>
              <a:t>(en fazla 3 sayfa)</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uygulama döneminde ve sonrasında ön koşulları mevcut mu? (Ön koşullar: Projenin başlamasını engelleyecek türde risklerdir, projenizi hazırlarken lütfen bu tür risklere özellikle dikkat ediniz)</a:t>
            </a:r>
          </a:p>
          <a:p>
            <a:pPr marL="388620" indent="-342900" algn="just">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Uygulama esnasında risklerden kaynaklı varsayımlar nelerdir? (Varsayımlar: Faaliyetlerin gerçekleşmesinde sorun yaratacak veya faaliyetlerin gerçekleşmesini engelleyecek türde risklerdir. Bunları olumlu ifade ettiğimizde varsayımları elde ederiz). Burada yapılan risk analizini baz alınız. Her bir faaliyet için ayrı ayrı açıklama yapınız.  Açıklamaları yaparken </a:t>
            </a:r>
            <a:r>
              <a:rPr lang="tr-TR" sz="2000" b="1" dirty="0">
                <a:latin typeface="Century Gothic" panose="020B0502020202020204" pitchFamily="34" charset="0"/>
              </a:rPr>
              <a:t>Mantıksal Çerçeve Tablosu’nu (Annex C Logframe) </a:t>
            </a:r>
            <a:r>
              <a:rPr lang="tr-TR" sz="2000" b="1" dirty="0">
                <a:solidFill>
                  <a:prstClr val="black"/>
                </a:solidFill>
                <a:latin typeface="Century Gothic" panose="020B0502020202020204" pitchFamily="34" charset="0"/>
              </a:rPr>
              <a:t>göz önünde bulundurunuz </a:t>
            </a:r>
            <a:r>
              <a:rPr lang="en-US" sz="2000" b="1" dirty="0">
                <a:solidFill>
                  <a:prstClr val="black"/>
                </a:solidFill>
                <a:latin typeface="Century Gothic" panose="020B0502020202020204" pitchFamily="34" charset="0"/>
              </a:rPr>
              <a:t>!</a:t>
            </a:r>
            <a:endParaRPr lang="tr-TR" sz="2000" b="1" dirty="0">
              <a:solidFill>
                <a:prstClr val="black"/>
              </a:solidFill>
              <a:latin typeface="Century Gothic" panose="020B0502020202020204" pitchFamily="34" charset="0"/>
            </a:endParaRPr>
          </a:p>
        </p:txBody>
      </p:sp>
      <p:sp>
        <p:nvSpPr>
          <p:cNvPr id="7" name="TextBox 20">
            <a:extLst>
              <a:ext uri="{FF2B5EF4-FFF2-40B4-BE49-F238E27FC236}">
                <a16:creationId xmlns:a16="http://schemas.microsoft.com/office/drawing/2014/main" id="{BF691A94-1677-4012-ACA8-EF010966B416}"/>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159940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srgbClr val="FF0000"/>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latin typeface="Century Gothic" panose="020B0502020202020204" pitchFamily="34" charset="0"/>
              </a:rPr>
              <a:t>2.1.</a:t>
            </a:r>
            <a:r>
              <a:rPr lang="en-US" sz="2000" b="1" dirty="0">
                <a:latin typeface="Century Gothic" panose="020B0502020202020204" pitchFamily="34" charset="0"/>
              </a:rPr>
              <a:t>4</a:t>
            </a:r>
            <a:r>
              <a:rPr lang="tr-TR" sz="2000" b="1" dirty="0">
                <a:latin typeface="Century Gothic" panose="020B0502020202020204" pitchFamily="34" charset="0"/>
              </a:rPr>
              <a:t> Sürdürülebilirlik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latin typeface="Century Gothic" panose="020B0502020202020204" pitchFamily="34" charset="0"/>
              </a:rPr>
              <a:t>(en fazla 3 sayfa)</a:t>
            </a:r>
          </a:p>
          <a:p>
            <a:pPr marL="388620" indent="-342900"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Projeniz sona erdikten sonra faaliyetlerinizin nasıl sürdürülebilirlik kazanacağını açıklayınız. Bu açıklamayı yaparken lütfen aşağıdaki unsurları dikkate alınız:</a:t>
            </a:r>
          </a:p>
          <a:p>
            <a:pPr marL="845820" lvl="1" indent="-342900" algn="just">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Projede yer alan gerekli önlemler ve stratejileri,</a:t>
            </a:r>
          </a:p>
          <a:p>
            <a:pPr marL="845820" lvl="1" indent="-342900" algn="just">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İzleme faaliyetleri,</a:t>
            </a:r>
          </a:p>
          <a:p>
            <a:pPr marL="845820" lvl="1" indent="-342900" algn="just">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Hedef grupların projeyi sahiplenmesi vb.</a:t>
            </a:r>
            <a:r>
              <a:rPr lang="en-US" sz="1800" dirty="0">
                <a:latin typeface="Century Gothic" panose="020B0502020202020204" pitchFamily="34" charset="0"/>
              </a:rPr>
              <a:t>.</a:t>
            </a:r>
            <a:endParaRPr lang="tr-TR" sz="1800" dirty="0">
              <a:latin typeface="Century Gothic" panose="020B0502020202020204" pitchFamily="34" charset="0"/>
            </a:endParaRPr>
          </a:p>
        </p:txBody>
      </p:sp>
      <p:sp>
        <p:nvSpPr>
          <p:cNvPr id="5" name="TextBox 20">
            <a:extLst>
              <a:ext uri="{FF2B5EF4-FFF2-40B4-BE49-F238E27FC236}">
                <a16:creationId xmlns:a16="http://schemas.microsoft.com/office/drawing/2014/main" id="{2ED41186-5C0B-4BC4-9BA0-8B20B020421E}"/>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6954575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2.1.</a:t>
            </a:r>
            <a:r>
              <a:rPr lang="en-US" sz="2000" b="1" dirty="0">
                <a:solidFill>
                  <a:prstClr val="black"/>
                </a:solidFill>
                <a:latin typeface="Century Gothic" panose="020B0502020202020204" pitchFamily="34" charset="0"/>
              </a:rPr>
              <a:t>4</a:t>
            </a:r>
            <a:r>
              <a:rPr lang="tr-TR" sz="2000" b="1" dirty="0">
                <a:solidFill>
                  <a:prstClr val="black"/>
                </a:solidFill>
                <a:latin typeface="Century Gothic" panose="020B0502020202020204" pitchFamily="34" charset="0"/>
              </a:rPr>
              <a:t> Sürdürülebilirlik</a:t>
            </a:r>
            <a:r>
              <a:rPr lang="tr-TR" sz="2000" b="1" dirty="0">
                <a:solidFill>
                  <a:srgbClr val="FF0000"/>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3 sayfa)</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sürdürülebilirliğini aşağıda belirtilen boyutlarla ayrı ayrı ele alınız: </a:t>
            </a:r>
          </a:p>
          <a:p>
            <a:pPr marL="845820" lvl="1" indent="-342900" algn="just">
              <a:spcBef>
                <a:spcPts val="300"/>
              </a:spcBef>
              <a:spcAft>
                <a:spcPts val="300"/>
              </a:spcAft>
              <a:buFont typeface="+mj-lt"/>
              <a:buAutoNum type="alphaLcParenR"/>
              <a:defRPr/>
            </a:pPr>
            <a:r>
              <a:rPr lang="tr-TR" sz="1800" b="1" dirty="0">
                <a:latin typeface="Century Gothic" panose="020B0502020202020204" pitchFamily="34" charset="0"/>
              </a:rPr>
              <a:t>Mali sürdürülebilirlik: </a:t>
            </a:r>
            <a:r>
              <a:rPr lang="tr-TR" sz="1800" dirty="0">
                <a:latin typeface="Century Gothic" panose="020B0502020202020204" pitchFamily="34" charset="0"/>
              </a:rPr>
              <a:t>Proje sonrasında devam edecek faaliyetlerin finansmanı ne şekilde gerçekleşecek? Gelecekte kurum maliyetlerini karşılayacak gelir kaynakları vb. </a:t>
            </a:r>
          </a:p>
          <a:p>
            <a:pPr marL="845820" lvl="1" indent="-342900" algn="just">
              <a:spcBef>
                <a:spcPts val="300"/>
              </a:spcBef>
              <a:spcAft>
                <a:spcPts val="300"/>
              </a:spcAft>
              <a:buFont typeface="+mj-lt"/>
              <a:buAutoNum type="alphaLcParenR"/>
              <a:defRPr/>
            </a:pPr>
            <a:r>
              <a:rPr lang="tr-TR" sz="1800" b="1" dirty="0">
                <a:latin typeface="Century Gothic" panose="020B0502020202020204" pitchFamily="34" charset="0"/>
              </a:rPr>
              <a:t>Kurumsal sürdürülebilirlik: </a:t>
            </a:r>
            <a:r>
              <a:rPr lang="tr-TR" sz="1800" dirty="0">
                <a:latin typeface="Century Gothic" panose="020B0502020202020204" pitchFamily="34" charset="0"/>
              </a:rPr>
              <a:t>Proje sonrasında devam edecek faaliyetlerin ve proje çıktılarının sürdürülmesine olanak verecek, kapasite artırımı ve yerel düzeyde sahiplenmeye katkı sağlayacak yapılanma.</a:t>
            </a:r>
          </a:p>
        </p:txBody>
      </p:sp>
      <p:sp>
        <p:nvSpPr>
          <p:cNvPr id="5" name="TextBox 20">
            <a:extLst>
              <a:ext uri="{FF2B5EF4-FFF2-40B4-BE49-F238E27FC236}">
                <a16:creationId xmlns:a16="http://schemas.microsoft.com/office/drawing/2014/main" id="{DD36286A-4EE5-41DF-B97C-16629C9917F5}"/>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613978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prstClr val="black"/>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2.1.</a:t>
            </a:r>
            <a:r>
              <a:rPr lang="en-US" sz="2000" b="1" dirty="0">
                <a:solidFill>
                  <a:prstClr val="black"/>
                </a:solidFill>
                <a:latin typeface="Century Gothic" panose="020B0502020202020204" pitchFamily="34" charset="0"/>
              </a:rPr>
              <a:t>4</a:t>
            </a:r>
            <a:r>
              <a:rPr lang="tr-TR" sz="2000" b="1" dirty="0">
                <a:solidFill>
                  <a:prstClr val="black"/>
                </a:solidFill>
                <a:latin typeface="Century Gothic" panose="020B0502020202020204" pitchFamily="34" charset="0"/>
              </a:rPr>
              <a:t> Sürdürülebilirlik</a:t>
            </a:r>
            <a:r>
              <a:rPr lang="tr-TR" sz="2000" b="1" dirty="0">
                <a:solidFill>
                  <a:srgbClr val="FF0000"/>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Sustainability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r>
              <a:rPr lang="tr-TR" sz="2000" b="1" dirty="0">
                <a:solidFill>
                  <a:prstClr val="black"/>
                </a:solidFill>
                <a:latin typeface="Century Gothic" panose="020B0502020202020204" pitchFamily="34" charset="0"/>
              </a:rPr>
              <a:t>(en fazla 3 sayfa)</a:t>
            </a:r>
          </a:p>
          <a:p>
            <a:pPr marL="845820" lvl="1" indent="-342900" algn="just">
              <a:spcBef>
                <a:spcPts val="300"/>
              </a:spcBef>
              <a:spcAft>
                <a:spcPts val="300"/>
              </a:spcAft>
              <a:buFont typeface="+mj-lt"/>
              <a:buAutoNum type="alphaLcParenR" startAt="3"/>
              <a:defRPr/>
            </a:pPr>
            <a:r>
              <a:rPr lang="tr-TR" sz="1800" b="1" dirty="0">
                <a:latin typeface="Century Gothic" panose="020B0502020202020204" pitchFamily="34" charset="0"/>
              </a:rPr>
              <a:t>Politika düzeyinde sürdürülebilirlik (varsa): </a:t>
            </a:r>
            <a:r>
              <a:rPr lang="tr-TR" sz="1800" dirty="0">
                <a:latin typeface="Century Gothic" panose="020B0502020202020204" pitchFamily="34" charset="0"/>
              </a:rPr>
              <a:t>Proje sonunda mevzuat geliştirilmesi, mevcut anlaşmalarla tutarlılık, yöntemler, gidişat vs.</a:t>
            </a:r>
          </a:p>
          <a:p>
            <a:pPr marL="845820" lvl="1" indent="-342900" algn="just">
              <a:spcBef>
                <a:spcPts val="300"/>
              </a:spcBef>
              <a:spcAft>
                <a:spcPts val="300"/>
              </a:spcAft>
              <a:buFont typeface="+mj-lt"/>
              <a:buAutoNum type="alphaLcParenR" startAt="3"/>
              <a:defRPr/>
            </a:pPr>
            <a:r>
              <a:rPr lang="tr-TR" sz="1800" b="1" dirty="0">
                <a:latin typeface="Century Gothic" panose="020B0502020202020204" pitchFamily="34" charset="0"/>
              </a:rPr>
              <a:t>Çevresel sürdürülebilirlik:  </a:t>
            </a:r>
            <a:r>
              <a:rPr lang="tr-TR" sz="1800" dirty="0">
                <a:latin typeface="Century Gothic" panose="020B0502020202020204" pitchFamily="34" charset="0"/>
              </a:rPr>
              <a:t>Projenin çevreye ne tür etkileri olacak? Olası olumsuz etkilerin bertarafına yönelik önlemler mevcut mudur?</a:t>
            </a:r>
          </a:p>
        </p:txBody>
      </p:sp>
      <p:sp>
        <p:nvSpPr>
          <p:cNvPr id="7" name="TextBox 20">
            <a:extLst>
              <a:ext uri="{FF2B5EF4-FFF2-40B4-BE49-F238E27FC236}">
                <a16:creationId xmlns:a16="http://schemas.microsoft.com/office/drawing/2014/main" id="{A6D2AA8B-86BD-4015-BED0-9876E271C61E}"/>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5040189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prstClr val="black"/>
              </a:solidFill>
              <a:latin typeface="Century Gothic" panose="020B0502020202020204" pitchFamily="34" charset="0"/>
            </a:endParaRPr>
          </a:p>
          <a:p>
            <a:pPr marL="45720" indent="0">
              <a:spcBef>
                <a:spcPts val="600"/>
              </a:spcBef>
              <a:spcAft>
                <a:spcPts val="600"/>
              </a:spcAft>
              <a:buClr>
                <a:srgbClr val="FF8600"/>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srgbClr val="FF0000"/>
              </a:solidFill>
              <a:latin typeface="Century Gothic" panose="020B0502020202020204" pitchFamily="34" charset="0"/>
            </a:endParaRPr>
          </a:p>
          <a:p>
            <a:pPr marL="45720" indent="0">
              <a:spcBef>
                <a:spcPts val="300"/>
              </a:spcBef>
              <a:spcAft>
                <a:spcPts val="300"/>
              </a:spcAft>
              <a:buClr>
                <a:srgbClr val="FF8600"/>
              </a:buClr>
              <a:buNone/>
              <a:defRPr/>
            </a:pPr>
            <a:r>
              <a:rPr lang="tr-TR" sz="2000" b="1" dirty="0">
                <a:latin typeface="Century Gothic" panose="020B0502020202020204" pitchFamily="34" charset="0"/>
              </a:rPr>
              <a:t>2.1.</a:t>
            </a:r>
            <a:r>
              <a:rPr lang="en-US" sz="2000" b="1" dirty="0">
                <a:latin typeface="Century Gothic" panose="020B0502020202020204" pitchFamily="34" charset="0"/>
              </a:rPr>
              <a:t>5</a:t>
            </a:r>
            <a:r>
              <a:rPr lang="tr-TR" sz="2000" b="1" dirty="0">
                <a:latin typeface="Century Gothic" panose="020B0502020202020204" pitchFamily="34" charset="0"/>
              </a:rPr>
              <a:t> Mantıksal Çerçeve</a:t>
            </a:r>
            <a:r>
              <a:rPr lang="en-US" sz="2000" b="1" dirty="0">
                <a:latin typeface="Century Gothic" panose="020B0502020202020204" pitchFamily="34" charset="0"/>
              </a:rPr>
              <a:t> </a:t>
            </a:r>
            <a:r>
              <a:rPr lang="tr-TR" sz="2000" b="1" dirty="0">
                <a:latin typeface="Century Gothic" panose="020B0502020202020204" pitchFamily="34" charset="0"/>
              </a:rPr>
              <a:t>(Ek C)</a:t>
            </a:r>
            <a:r>
              <a:rPr lang="en-US" sz="2000" b="1" dirty="0">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(Annex C - </a:t>
            </a:r>
            <a:r>
              <a:rPr lang="tr-TR" sz="2000" b="1" dirty="0">
                <a:solidFill>
                  <a:schemeClr val="accent1">
                    <a:lumMod val="75000"/>
                  </a:schemeClr>
                </a:solidFill>
                <a:latin typeface="Century Gothic" panose="020B0502020202020204" pitchFamily="34" charset="0"/>
              </a:rPr>
              <a:t>Logical </a:t>
            </a:r>
            <a:r>
              <a:rPr lang="en-US" sz="2000" b="1" dirty="0">
                <a:solidFill>
                  <a:schemeClr val="accent1">
                    <a:lumMod val="75000"/>
                  </a:schemeClr>
                </a:solidFill>
                <a:latin typeface="Century Gothic" panose="020B0502020202020204" pitchFamily="34" charset="0"/>
              </a:rPr>
              <a:t>F</a:t>
            </a:r>
            <a:r>
              <a:rPr lang="tr-TR" sz="2000" b="1" dirty="0">
                <a:solidFill>
                  <a:schemeClr val="accent1">
                    <a:lumMod val="75000"/>
                  </a:schemeClr>
                </a:solidFill>
                <a:latin typeface="Century Gothic" panose="020B0502020202020204" pitchFamily="34" charset="0"/>
              </a:rPr>
              <a:t>ramework</a:t>
            </a:r>
            <a:r>
              <a:rPr lang="en-US" sz="2000" b="1" dirty="0">
                <a:solidFill>
                  <a:schemeClr val="accent1">
                    <a:lumMod val="75000"/>
                  </a:schemeClr>
                </a:solidFill>
                <a:latin typeface="Century Gothic" panose="020B0502020202020204" pitchFamily="34" charset="0"/>
              </a:rPr>
              <a:t>)</a:t>
            </a:r>
            <a:r>
              <a:rPr lang="tr-TR" sz="2000" b="1" dirty="0">
                <a:solidFill>
                  <a:schemeClr val="accent1">
                    <a:lumMod val="75000"/>
                  </a:schemeClr>
                </a:solidFill>
                <a:latin typeface="Century Gothic" panose="020B0502020202020204" pitchFamily="34" charset="0"/>
              </a:rPr>
              <a:t> </a:t>
            </a:r>
            <a:endParaRPr lang="en-US" sz="2000" b="1" dirty="0">
              <a:solidFill>
                <a:schemeClr val="accent1">
                  <a:lumMod val="75000"/>
                </a:schemeClr>
              </a:solidFill>
              <a:latin typeface="Century Gothic" panose="020B0502020202020204" pitchFamily="34" charset="0"/>
            </a:endParaRPr>
          </a:p>
          <a:p>
            <a:pPr marL="331470" indent="-285750" algn="just">
              <a:spcBef>
                <a:spcPts val="600"/>
              </a:spcBef>
              <a:spcAft>
                <a:spcPts val="600"/>
              </a:spcAft>
              <a:buFont typeface="Wingdings" panose="05000000000000000000" pitchFamily="2" charset="2"/>
              <a:buChar char="§"/>
              <a:defRPr/>
            </a:pPr>
            <a:r>
              <a:rPr lang="en-US" sz="1800" dirty="0">
                <a:latin typeface="Century Gothic" panose="020B0502020202020204" pitchFamily="34" charset="0"/>
              </a:rPr>
              <a:t>E</a:t>
            </a:r>
            <a:r>
              <a:rPr lang="tr-TR" sz="1800" dirty="0">
                <a:latin typeface="Century Gothic" panose="020B0502020202020204" pitchFamily="34" charset="0"/>
              </a:rPr>
              <a:t>k C</a:t>
            </a:r>
            <a:r>
              <a:rPr lang="en-US" sz="1800" dirty="0">
                <a:latin typeface="Century Gothic" panose="020B0502020202020204" pitchFamily="34" charset="0"/>
              </a:rPr>
              <a:t> </a:t>
            </a:r>
            <a:r>
              <a:rPr lang="en-US" sz="1800" dirty="0" err="1">
                <a:latin typeface="Century Gothic" panose="020B0502020202020204" pitchFamily="34" charset="0"/>
              </a:rPr>
              <a:t>Mantıksal</a:t>
            </a:r>
            <a:r>
              <a:rPr lang="en-US" sz="1800" dirty="0">
                <a:latin typeface="Century Gothic" panose="020B0502020202020204" pitchFamily="34" charset="0"/>
              </a:rPr>
              <a:t> </a:t>
            </a:r>
            <a:r>
              <a:rPr lang="en-US" sz="1800" dirty="0" err="1">
                <a:latin typeface="Century Gothic" panose="020B0502020202020204" pitchFamily="34" charset="0"/>
              </a:rPr>
              <a:t>Çerçeve</a:t>
            </a:r>
            <a:r>
              <a:rPr lang="tr-TR" sz="1800" dirty="0">
                <a:latin typeface="Century Gothic" panose="020B0502020202020204" pitchFamily="34" charset="0"/>
              </a:rPr>
              <a:t> kullanılarak başvuru formu hazırlanmadan önce</a:t>
            </a:r>
            <a:r>
              <a:rPr lang="en-US" sz="1800" dirty="0">
                <a:latin typeface="Century Gothic" panose="020B0502020202020204" pitchFamily="34" charset="0"/>
              </a:rPr>
              <a:t> </a:t>
            </a:r>
            <a:r>
              <a:rPr lang="en-US" sz="1800" dirty="0" err="1">
                <a:latin typeface="Century Gothic" panose="020B0502020202020204" pitchFamily="34" charset="0"/>
              </a:rPr>
              <a:t>mantıksal</a:t>
            </a:r>
            <a:r>
              <a:rPr lang="en-US" sz="1800" dirty="0">
                <a:latin typeface="Century Gothic" panose="020B0502020202020204" pitchFamily="34" charset="0"/>
              </a:rPr>
              <a:t> </a:t>
            </a:r>
            <a:r>
              <a:rPr lang="en-US" sz="1800" dirty="0" err="1">
                <a:latin typeface="Century Gothic" panose="020B0502020202020204" pitchFamily="34" charset="0"/>
              </a:rPr>
              <a:t>çerçevenin</a:t>
            </a:r>
            <a:r>
              <a:rPr lang="tr-TR" sz="1800" dirty="0">
                <a:latin typeface="Century Gothic" panose="020B0502020202020204" pitchFamily="34" charset="0"/>
              </a:rPr>
              <a:t> tamamlanmasında fayda vardır.</a:t>
            </a:r>
          </a:p>
          <a:p>
            <a:pPr marL="331470" indent="-285750" algn="just">
              <a:spcBef>
                <a:spcPts val="600"/>
              </a:spcBef>
              <a:spcAft>
                <a:spcPts val="600"/>
              </a:spcAft>
              <a:buFont typeface="Wingdings" panose="05000000000000000000" pitchFamily="2" charset="2"/>
              <a:buChar char="§"/>
              <a:defRPr/>
            </a:pPr>
            <a:r>
              <a:rPr lang="tr-TR" sz="1800" dirty="0">
                <a:latin typeface="Century Gothic" panose="020B0502020202020204" pitchFamily="34" charset="0"/>
              </a:rPr>
              <a:t>Projeniz, başvuru formunda detaylandırıldıktan sonra, gerekirse </a:t>
            </a:r>
            <a:r>
              <a:rPr lang="en-US" sz="1800" dirty="0" err="1">
                <a:latin typeface="Century Gothic" panose="020B0502020202020204" pitchFamily="34" charset="0"/>
              </a:rPr>
              <a:t>Ek</a:t>
            </a:r>
            <a:r>
              <a:rPr lang="en-US" sz="1800" dirty="0">
                <a:latin typeface="Century Gothic" panose="020B0502020202020204" pitchFamily="34" charset="0"/>
              </a:rPr>
              <a:t> C </a:t>
            </a:r>
            <a:r>
              <a:rPr lang="tr-TR" sz="1800" dirty="0">
                <a:latin typeface="Century Gothic" panose="020B0502020202020204" pitchFamily="34" charset="0"/>
              </a:rPr>
              <a:t>Mantıksal Çerçeve’de güncelleme / değişiklik yapılabilir</a:t>
            </a:r>
            <a:r>
              <a:rPr lang="tr-TR" sz="1600" dirty="0">
                <a:latin typeface="Century Gothic" panose="020B0502020202020204" pitchFamily="34" charset="0"/>
              </a:rPr>
              <a:t>.</a:t>
            </a:r>
            <a:endParaRPr lang="en-US" sz="1600" dirty="0">
              <a:latin typeface="Century Gothic" panose="020B0502020202020204" pitchFamily="34" charset="0"/>
            </a:endParaRPr>
          </a:p>
          <a:p>
            <a:pPr marL="331470" indent="-285750">
              <a:spcBef>
                <a:spcPts val="600"/>
              </a:spcBef>
              <a:spcAft>
                <a:spcPts val="600"/>
              </a:spcAft>
              <a:buFont typeface="Wingdings" panose="05000000000000000000" pitchFamily="2" charset="2"/>
              <a:buChar char="§"/>
              <a:defRPr/>
            </a:pPr>
            <a:endParaRPr lang="tr-TR" sz="1800" dirty="0">
              <a:latin typeface="Century Gothic" panose="020B0502020202020204" pitchFamily="34" charset="0"/>
            </a:endParaRPr>
          </a:p>
          <a:p>
            <a:pPr marL="45720" indent="0">
              <a:spcBef>
                <a:spcPts val="300"/>
              </a:spcBef>
              <a:spcAft>
                <a:spcPts val="300"/>
              </a:spcAft>
              <a:buClr>
                <a:srgbClr val="FF8600"/>
              </a:buClr>
              <a:buNone/>
              <a:defRPr/>
            </a:pPr>
            <a:endParaRPr lang="tr-TR" sz="1800"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B7EE2048-A878-4E17-971B-B27B44DA3FB1}"/>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023998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1620063"/>
            <a:ext cx="10752000" cy="4351338"/>
          </a:xfrm>
        </p:spPr>
        <p:txBody>
          <a:bodyPr vert="horz" lIns="91440" tIns="108000" rIns="91440" bIns="0" rtlCol="0">
            <a:noAutofit/>
          </a:bodyPr>
          <a:lstStyle/>
          <a:p>
            <a:pPr marL="0" indent="0">
              <a:spcBef>
                <a:spcPts val="300"/>
              </a:spcBef>
              <a:spcAft>
                <a:spcPts val="300"/>
              </a:spcAft>
              <a:buClr>
                <a:srgbClr val="000066"/>
              </a:buClr>
              <a:buNone/>
              <a:defRPr/>
            </a:pPr>
            <a:r>
              <a:rPr lang="tr-TR" sz="2000" b="1" dirty="0">
                <a:latin typeface="Century Gothic" panose="020B0502020202020204" pitchFamily="34" charset="0"/>
              </a:rPr>
              <a:t>Bölüm 2 – Proje </a:t>
            </a:r>
            <a:r>
              <a:rPr lang="en-US" sz="2000" b="1" dirty="0">
                <a:solidFill>
                  <a:schemeClr val="accent1">
                    <a:lumMod val="75000"/>
                  </a:schemeClr>
                </a:solidFill>
                <a:latin typeface="Century Gothic" panose="020B0502020202020204" pitchFamily="34" charset="0"/>
              </a:rPr>
              <a:t>(the Action)</a:t>
            </a:r>
          </a:p>
          <a:p>
            <a:pPr marL="0" indent="0">
              <a:spcBef>
                <a:spcPts val="300"/>
              </a:spcBef>
              <a:spcAft>
                <a:spcPts val="300"/>
              </a:spcAft>
              <a:buClr>
                <a:srgbClr val="000066"/>
              </a:buClr>
              <a:buNone/>
              <a:defRPr/>
            </a:pPr>
            <a:r>
              <a:rPr lang="tr-TR" sz="2000" b="1" dirty="0">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en-US" sz="2000" b="1" dirty="0">
              <a:latin typeface="Century Gothic" panose="020B0502020202020204" pitchFamily="34" charset="0"/>
            </a:endParaRPr>
          </a:p>
          <a:p>
            <a:pPr marL="0" indent="0">
              <a:spcBef>
                <a:spcPts val="300"/>
              </a:spcBef>
              <a:spcAft>
                <a:spcPts val="300"/>
              </a:spcAft>
              <a:buClr>
                <a:srgbClr val="000066"/>
              </a:buClr>
              <a:buNone/>
              <a:defRPr/>
            </a:pPr>
            <a:r>
              <a:rPr lang="en-US" sz="1800" b="1" dirty="0">
                <a:latin typeface="Century Gothic" panose="020B0502020202020204" pitchFamily="34" charset="0"/>
              </a:rPr>
              <a:t>2.</a:t>
            </a:r>
            <a:r>
              <a:rPr lang="tr-TR" sz="1800" b="1" dirty="0">
                <a:latin typeface="Century Gothic" panose="020B0502020202020204" pitchFamily="34" charset="0"/>
              </a:rPr>
              <a:t>1.6 Proje Bütçesi </a:t>
            </a:r>
            <a:r>
              <a:rPr lang="tr-TR" sz="1800" b="1" dirty="0">
                <a:solidFill>
                  <a:schemeClr val="accent1">
                    <a:lumMod val="75000"/>
                  </a:schemeClr>
                </a:solidFill>
                <a:latin typeface="Century Gothic" panose="020B0502020202020204" pitchFamily="34" charset="0"/>
              </a:rPr>
              <a:t>(</a:t>
            </a:r>
            <a:r>
              <a:rPr lang="en-US" sz="1800" b="1" dirty="0">
                <a:solidFill>
                  <a:schemeClr val="accent1">
                    <a:lumMod val="75000"/>
                  </a:schemeClr>
                </a:solidFill>
                <a:latin typeface="Century Gothic" panose="020B0502020202020204" pitchFamily="34" charset="0"/>
              </a:rPr>
              <a:t>Annex</a:t>
            </a:r>
            <a:r>
              <a:rPr lang="tr-TR" sz="1800" b="1" dirty="0">
                <a:solidFill>
                  <a:schemeClr val="accent1">
                    <a:lumMod val="75000"/>
                  </a:schemeClr>
                </a:solidFill>
                <a:latin typeface="Century Gothic" panose="020B0502020202020204" pitchFamily="34" charset="0"/>
              </a:rPr>
              <a:t> B - Budget)</a:t>
            </a:r>
            <a:endParaRPr lang="en-US" sz="1800" b="1" dirty="0">
              <a:solidFill>
                <a:schemeClr val="accent1">
                  <a:lumMod val="75000"/>
                </a:schemeClr>
              </a:solidFill>
              <a:latin typeface="Century Gothic" panose="020B0502020202020204" pitchFamily="34" charset="0"/>
            </a:endParaRPr>
          </a:p>
          <a:p>
            <a:pPr>
              <a:spcBef>
                <a:spcPts val="300"/>
              </a:spcBef>
              <a:spcAft>
                <a:spcPts val="300"/>
              </a:spcAft>
              <a:buClr>
                <a:srgbClr val="000066"/>
              </a:buClr>
              <a:buFont typeface="Wingdings" panose="05000000000000000000" pitchFamily="2" charset="2"/>
              <a:buChar char="§"/>
              <a:defRPr/>
            </a:pPr>
            <a:r>
              <a:rPr lang="en-US" sz="1800" dirty="0">
                <a:latin typeface="Century Gothic" panose="020B0502020202020204" pitchFamily="34" charset="0"/>
              </a:rPr>
              <a:t>E</a:t>
            </a:r>
            <a:r>
              <a:rPr lang="tr-TR" sz="1800" dirty="0">
                <a:latin typeface="Century Gothic" panose="020B0502020202020204" pitchFamily="34" charset="0"/>
              </a:rPr>
              <a:t>klerde verilen bütçe formatı Avro cinsinden eksiksiz doldurulmalıdır. Bütçe sayfaları aşağıdakilerden oluşur:</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Bütçe tablosu</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Gider gerekçeleri</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Beklenen fon kaynakları</a:t>
            </a:r>
          </a:p>
          <a:p>
            <a:pPr marL="0" indent="0">
              <a:spcBef>
                <a:spcPts val="300"/>
              </a:spcBef>
              <a:spcAft>
                <a:spcPts val="300"/>
              </a:spcAft>
              <a:buClr>
                <a:srgbClr val="000066"/>
              </a:buClr>
              <a:buNone/>
              <a:defRPr/>
            </a:pPr>
            <a:r>
              <a:rPr lang="tr-TR" sz="1800" u="sng" dirty="0">
                <a:latin typeface="Century Gothic" panose="020B0502020202020204" pitchFamily="34" charset="0"/>
              </a:rPr>
              <a:t>Bütçe Başlıkları:</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İnsan kaynakları</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Seyahat</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Ekipman ve malzeme</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Yerel ofis</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Diğer giderler</a:t>
            </a:r>
            <a:endParaRPr lang="en-US" sz="1800" dirty="0">
              <a:latin typeface="Century Gothic" panose="020B0502020202020204" pitchFamily="34" charset="0"/>
            </a:endParaRPr>
          </a:p>
          <a:p>
            <a:pPr lvl="1">
              <a:spcBef>
                <a:spcPts val="0"/>
              </a:spcBef>
              <a:buClr>
                <a:srgbClr val="000066"/>
              </a:buClr>
              <a:buFont typeface="Wingdings" panose="05000000000000000000" pitchFamily="2" charset="2"/>
              <a:buChar char="Ø"/>
              <a:defRPr/>
            </a:pPr>
            <a:r>
              <a:rPr lang="en-US" sz="1800" dirty="0" err="1">
                <a:latin typeface="Century Gothic" panose="020B0502020202020204" pitchFamily="34" charset="0"/>
              </a:rPr>
              <a:t>Diğer</a:t>
            </a:r>
            <a:endParaRPr lang="tr-TR" sz="1800" dirty="0">
              <a:latin typeface="Century Gothic" panose="020B0502020202020204" pitchFamily="34" charset="0"/>
            </a:endParaRP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Yedek akçe</a:t>
            </a:r>
          </a:p>
          <a:p>
            <a:pPr lvl="1">
              <a:spcBef>
                <a:spcPts val="0"/>
              </a:spcBef>
              <a:buClr>
                <a:srgbClr val="000066"/>
              </a:buClr>
              <a:buFont typeface="Wingdings" panose="05000000000000000000" pitchFamily="2" charset="2"/>
              <a:buChar char="Ø"/>
              <a:defRPr/>
            </a:pPr>
            <a:r>
              <a:rPr lang="tr-TR" sz="1800" dirty="0">
                <a:latin typeface="Century Gothic" panose="020B0502020202020204" pitchFamily="34" charset="0"/>
              </a:rPr>
              <a:t>İdari giderler</a:t>
            </a:r>
          </a:p>
          <a:p>
            <a:pPr>
              <a:spcBef>
                <a:spcPts val="300"/>
              </a:spcBef>
              <a:spcAft>
                <a:spcPts val="300"/>
              </a:spcAft>
              <a:buClr>
                <a:srgbClr val="000066"/>
              </a:buClr>
              <a:buFont typeface="Wingdings" panose="05000000000000000000" pitchFamily="2" charset="2"/>
              <a:buChar char="§"/>
              <a:defRPr/>
            </a:pPr>
            <a:endParaRPr lang="tr-TR" sz="1800" dirty="0">
              <a:latin typeface="Century Gothic" panose="020B0502020202020204" pitchFamily="34" charset="0"/>
            </a:endParaRP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sp>
        <p:nvSpPr>
          <p:cNvPr id="4" name="TextBox 20">
            <a:extLst>
              <a:ext uri="{FF2B5EF4-FFF2-40B4-BE49-F238E27FC236}">
                <a16:creationId xmlns:a16="http://schemas.microsoft.com/office/drawing/2014/main" id="{4795DA58-06C2-4F12-B8ED-12B51394C40C}"/>
              </a:ext>
            </a:extLst>
          </p:cNvPr>
          <p:cNvSpPr txBox="1"/>
          <p:nvPr/>
        </p:nvSpPr>
        <p:spPr>
          <a:xfrm>
            <a:off x="720000" y="126228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070506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19999" y="1692000"/>
            <a:ext cx="6464572" cy="461665"/>
          </a:xfrm>
          <a:prstGeom prst="rect">
            <a:avLst/>
          </a:prstGeom>
          <a:noFill/>
        </p:spPr>
        <p:txBody>
          <a:bodyPr wrap="square" rtlCol="0">
            <a:spAutoFit/>
          </a:bodyPr>
          <a:lstStyle/>
          <a:p>
            <a:pPr algn="just"/>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en-US" sz="2400" b="1" dirty="0">
                <a:solidFill>
                  <a:schemeClr val="accent1">
                    <a:lumMod val="75000"/>
                  </a:schemeClr>
                </a:solidFill>
                <a:latin typeface="Century Gothic" panose="020B0502020202020204" pitchFamily="34" charset="0"/>
              </a:rPr>
              <a:t>(Full Application Form)</a:t>
            </a:r>
            <a:endParaRPr lang="tr-TR" sz="2400" b="1" dirty="0">
              <a:solidFill>
                <a:schemeClr val="accent5">
                  <a:lumMod val="50000"/>
                </a:schemeClr>
              </a:solidFill>
              <a:latin typeface="Century Gothic" panose="020B0502020202020204" pitchFamily="34" charset="0"/>
            </a:endParaRPr>
          </a:p>
        </p:txBody>
      </p:sp>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schemeClr val="accent1">
                    <a:lumMod val="75000"/>
                  </a:schemeClr>
                </a:solidFill>
                <a:latin typeface="Century Gothic" panose="020B0502020202020204" pitchFamily="34" charset="0"/>
              </a:rPr>
              <a:t>(the Action)</a:t>
            </a:r>
            <a:endParaRPr lang="tr-TR" sz="2000" b="1" dirty="0">
              <a:solidFill>
                <a:prstClr val="black"/>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a:t>
            </a:r>
            <a:r>
              <a:rPr lang="en-US" sz="2000" b="1" dirty="0">
                <a:solidFill>
                  <a:prstClr val="black"/>
                </a:solidFill>
                <a:latin typeface="Century Gothic" panose="020B0502020202020204" pitchFamily="34" charset="0"/>
              </a:rPr>
              <a:t>6 </a:t>
            </a:r>
            <a:r>
              <a:rPr lang="tr-TR" sz="2000" b="1" dirty="0">
                <a:solidFill>
                  <a:prstClr val="black"/>
                </a:solidFill>
                <a:latin typeface="Century Gothic" panose="020B0502020202020204" pitchFamily="34" charset="0"/>
              </a:rPr>
              <a:t>Proje Bütçesi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(Annex B - Budget)</a:t>
            </a:r>
          </a:p>
          <a:p>
            <a:pPr marL="45720" indent="0" algn="just">
              <a:spcBef>
                <a:spcPts val="300"/>
              </a:spcBef>
              <a:spcAft>
                <a:spcPts val="300"/>
              </a:spcAft>
              <a:buClr>
                <a:srgbClr val="FF8600"/>
              </a:buClr>
              <a:buNone/>
              <a:defRPr/>
            </a:pPr>
            <a:r>
              <a:rPr lang="tr-TR" sz="1800" dirty="0">
                <a:solidFill>
                  <a:prstClr val="black"/>
                </a:solidFill>
                <a:latin typeface="Century Gothic" panose="020B0502020202020204" pitchFamily="34" charset="0"/>
              </a:rPr>
              <a:t>Bu bölümün tam ve eksiksiz hazırlanması için </a:t>
            </a:r>
            <a:r>
              <a:rPr lang="tr-TR" sz="1800" b="1" dirty="0">
                <a:solidFill>
                  <a:prstClr val="black"/>
                </a:solidFill>
                <a:latin typeface="Century Gothic" panose="020B0502020202020204" pitchFamily="34" charset="0"/>
              </a:rPr>
              <a:t>Ek B- B</a:t>
            </a:r>
            <a:r>
              <a:rPr lang="en-US" sz="1800" b="1" dirty="0" err="1">
                <a:solidFill>
                  <a:prstClr val="black"/>
                </a:solidFill>
                <a:latin typeface="Century Gothic" panose="020B0502020202020204" pitchFamily="34" charset="0"/>
              </a:rPr>
              <a:t>ütçe</a:t>
            </a:r>
            <a:r>
              <a:rPr lang="tr-TR" sz="1800" dirty="0">
                <a:solidFill>
                  <a:prstClr val="black"/>
                </a:solidFill>
                <a:latin typeface="Century Gothic" panose="020B0502020202020204" pitchFamily="34" charset="0"/>
              </a:rPr>
              <a:t>’nin</a:t>
            </a:r>
            <a:r>
              <a:rPr lang="en-US" sz="1800" dirty="0">
                <a:solidFill>
                  <a:prstClr val="black"/>
                </a:solidFill>
                <a:latin typeface="Century Gothic" panose="020B0502020202020204" pitchFamily="34" charset="0"/>
              </a:rPr>
              <a:t> </a:t>
            </a:r>
            <a:r>
              <a:rPr lang="tr-TR" sz="1800" dirty="0">
                <a:latin typeface="Century Gothic" panose="020B0502020202020204" pitchFamily="34" charset="0"/>
              </a:rPr>
              <a:t>(</a:t>
            </a:r>
            <a:r>
              <a:rPr lang="en-US" sz="1800" dirty="0">
                <a:latin typeface="Century Gothic" panose="020B0502020202020204" pitchFamily="34" charset="0"/>
              </a:rPr>
              <a:t>Annex</a:t>
            </a:r>
            <a:r>
              <a:rPr lang="tr-TR" sz="1800" dirty="0">
                <a:latin typeface="Century Gothic" panose="020B0502020202020204" pitchFamily="34" charset="0"/>
              </a:rPr>
              <a:t> B - Budget)</a:t>
            </a:r>
            <a:r>
              <a:rPr lang="tr-TR" sz="1800" dirty="0">
                <a:solidFill>
                  <a:prstClr val="black"/>
                </a:solidFill>
                <a:latin typeface="Century Gothic" panose="020B0502020202020204" pitchFamily="34" charset="0"/>
              </a:rPr>
              <a:t> doldurulması gerekmektedir. </a:t>
            </a:r>
          </a:p>
          <a:p>
            <a:pPr marL="331470" indent="-285750" algn="just">
              <a:spcBef>
                <a:spcPts val="300"/>
              </a:spcBef>
              <a:spcAft>
                <a:spcPts val="300"/>
              </a:spcAft>
              <a:buFont typeface="Wingdings" panose="05000000000000000000" pitchFamily="2" charset="2"/>
              <a:buChar char="§"/>
              <a:defRPr/>
            </a:pPr>
            <a:r>
              <a:rPr lang="tr-TR" sz="1800" b="1" dirty="0">
                <a:solidFill>
                  <a:prstClr val="black"/>
                </a:solidFill>
                <a:latin typeface="Century Gothic" panose="020B0502020202020204" pitchFamily="34" charset="0"/>
              </a:rPr>
              <a:t>ÖNEMLİ! </a:t>
            </a:r>
            <a:r>
              <a:rPr lang="tr-TR" sz="1800" dirty="0">
                <a:solidFill>
                  <a:prstClr val="black"/>
                </a:solidFill>
                <a:latin typeface="Century Gothic" panose="020B0502020202020204" pitchFamily="34" charset="0"/>
              </a:rPr>
              <a:t>Fayda-maliyet etkinliğinin özellikle gözetilmesine dikkat ediniz !!! </a:t>
            </a:r>
          </a:p>
          <a:p>
            <a:pPr marL="331470" indent="-285750" algn="just">
              <a:spcBef>
                <a:spcPts val="300"/>
              </a:spcBef>
              <a:spcAft>
                <a:spcPts val="300"/>
              </a:spcAft>
              <a:buFont typeface="Wingdings" panose="05000000000000000000" pitchFamily="2" charset="2"/>
              <a:buChar char="§"/>
              <a:defRPr/>
            </a:pPr>
            <a:r>
              <a:rPr lang="tr-TR" sz="1800" b="1" dirty="0">
                <a:solidFill>
                  <a:prstClr val="black"/>
                </a:solidFill>
                <a:latin typeface="Century Gothic" panose="020B0502020202020204" pitchFamily="34" charset="0"/>
              </a:rPr>
              <a:t>ÖNEMLİ! </a:t>
            </a:r>
            <a:r>
              <a:rPr lang="tr-TR" sz="1800" dirty="0">
                <a:solidFill>
                  <a:prstClr val="black"/>
                </a:solidFill>
                <a:latin typeface="Century Gothic" panose="020B0502020202020204" pitchFamily="34" charset="0"/>
              </a:rPr>
              <a:t>Faaliyetlerin Bütçe’ye eksiksiz ve gerçekçi biçimde yansıtıldığından emin olunuz. </a:t>
            </a:r>
          </a:p>
          <a:p>
            <a:pPr marL="331470" indent="-285750" algn="just">
              <a:spcBef>
                <a:spcPts val="300"/>
              </a:spcBef>
              <a:spcAft>
                <a:spcPts val="300"/>
              </a:spcAft>
              <a:buFont typeface="Wingdings" panose="05000000000000000000" pitchFamily="2" charset="2"/>
              <a:buChar char="§"/>
              <a:defRPr/>
            </a:pPr>
            <a:r>
              <a:rPr lang="tr-TR" sz="1800" dirty="0">
                <a:latin typeface="Century Gothic" panose="020B0502020202020204" pitchFamily="34" charset="0"/>
              </a:rPr>
              <a:t>Projenizin toplam süresi için Bütçe şablonunun ilk sekmesini doldurunuz. </a:t>
            </a:r>
          </a:p>
          <a:p>
            <a:pPr marL="331470" indent="-285750" algn="just">
              <a:spcBef>
                <a:spcPts val="300"/>
              </a:spcBef>
              <a:spcAft>
                <a:spcPts val="300"/>
              </a:spcAft>
              <a:buFont typeface="Wingdings" panose="05000000000000000000" pitchFamily="2" charset="2"/>
              <a:buChar char="§"/>
              <a:defRPr/>
            </a:pPr>
            <a:r>
              <a:rPr lang="tr-TR" sz="1800" dirty="0">
                <a:latin typeface="Century Gothic" panose="020B0502020202020204" pitchFamily="34" charset="0"/>
              </a:rPr>
              <a:t>Maliyetlerin gerekçelerini faaliyetler ile ilişkilendirerek Bütçe şablonunun ikinci sekmesini doldurunuz. </a:t>
            </a:r>
          </a:p>
          <a:p>
            <a:pPr marL="331470" indent="-285750" algn="just">
              <a:spcBef>
                <a:spcPts val="300"/>
              </a:spcBef>
              <a:spcAft>
                <a:spcPts val="300"/>
              </a:spcAft>
              <a:buFont typeface="Wingdings" panose="05000000000000000000" pitchFamily="2" charset="2"/>
              <a:buChar char="§"/>
              <a:defRPr/>
            </a:pPr>
            <a:r>
              <a:rPr lang="tr-TR" sz="1800" dirty="0">
                <a:latin typeface="Century Gothic" panose="020B0502020202020204" pitchFamily="34" charset="0"/>
              </a:rPr>
              <a:t>Projenizin toplam süresi için Sözleşme Makamı’ndan talep edilen tutarı ve diğer fon kaynaklarını Bütçe şablonunun üçüncü sekmesinde </a:t>
            </a:r>
            <a:r>
              <a:rPr lang="tr-TR" sz="1800" dirty="0">
                <a:solidFill>
                  <a:prstClr val="black"/>
                </a:solidFill>
                <a:latin typeface="Century Gothic" panose="020B0502020202020204" pitchFamily="34" charset="0"/>
              </a:rPr>
              <a:t>belirtiniz. </a:t>
            </a:r>
            <a:r>
              <a:rPr lang="tr-TR" sz="1800" b="1" dirty="0">
                <a:solidFill>
                  <a:prstClr val="black"/>
                </a:solidFill>
                <a:latin typeface="Century Gothic" panose="020B0502020202020204" pitchFamily="34" charset="0"/>
              </a:rPr>
              <a:t>AVRO!</a:t>
            </a:r>
          </a:p>
          <a:p>
            <a:pPr marL="45720" indent="0" algn="just">
              <a:spcBef>
                <a:spcPts val="300"/>
              </a:spcBef>
              <a:spcAft>
                <a:spcPts val="300"/>
              </a:spcAft>
              <a:buClr>
                <a:srgbClr val="FF8600"/>
              </a:buClr>
              <a:buNone/>
              <a:defRPr/>
            </a:pPr>
            <a:endParaRPr lang="tr-TR" sz="18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6441839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 Projenin Tanımlanması </a:t>
            </a:r>
            <a:r>
              <a:rPr lang="tr-TR" sz="2000" b="1" dirty="0">
                <a:solidFill>
                  <a:schemeClr val="accent1">
                    <a:lumMod val="75000"/>
                  </a:schemeClr>
                </a:solidFill>
                <a:latin typeface="Century Gothic" panose="020B0502020202020204" pitchFamily="34" charset="0"/>
              </a:rPr>
              <a:t>(Description of the </a:t>
            </a:r>
            <a:r>
              <a:rPr lang="en-US" sz="2000" b="1" dirty="0">
                <a:solidFill>
                  <a:schemeClr val="accent1">
                    <a:lumMod val="75000"/>
                  </a:schemeClr>
                </a:solidFill>
                <a:latin typeface="Century Gothic" panose="020B0502020202020204" pitchFamily="34" charset="0"/>
              </a:rPr>
              <a:t>A</a:t>
            </a:r>
            <a:r>
              <a:rPr lang="tr-TR" sz="2000" b="1" dirty="0">
                <a:solidFill>
                  <a:schemeClr val="accent1">
                    <a:lumMod val="75000"/>
                  </a:schemeClr>
                </a:solidFill>
                <a:latin typeface="Century Gothic" panose="020B0502020202020204" pitchFamily="34" charset="0"/>
              </a:rPr>
              <a:t>ction)</a:t>
            </a:r>
            <a:endParaRPr lang="tr-TR" sz="2000" b="1" dirty="0">
              <a:solidFill>
                <a:prstClr val="black"/>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2.1.</a:t>
            </a:r>
            <a:r>
              <a:rPr lang="en-US" sz="2000" b="1" dirty="0">
                <a:solidFill>
                  <a:prstClr val="black"/>
                </a:solidFill>
                <a:latin typeface="Century Gothic" panose="020B0502020202020204" pitchFamily="34" charset="0"/>
              </a:rPr>
              <a:t>6 </a:t>
            </a:r>
            <a:r>
              <a:rPr lang="tr-TR" sz="2000" b="1" dirty="0">
                <a:solidFill>
                  <a:prstClr val="black"/>
                </a:solidFill>
                <a:latin typeface="Century Gothic" panose="020B0502020202020204" pitchFamily="34" charset="0"/>
              </a:rPr>
              <a:t>Proje Bütçesi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(Annex B - Budget)</a:t>
            </a:r>
          </a:p>
          <a:p>
            <a:pPr marL="331470" indent="-285750" algn="just">
              <a:spcBef>
                <a:spcPts val="300"/>
              </a:spcBef>
              <a:spcAft>
                <a:spcPts val="300"/>
              </a:spcAft>
              <a:buFont typeface="Wingdings" panose="05000000000000000000" pitchFamily="2" charset="2"/>
              <a:buChar char="§"/>
              <a:defRPr/>
            </a:pPr>
            <a:r>
              <a:rPr lang="tr-TR" sz="1800" dirty="0">
                <a:solidFill>
                  <a:prstClr val="black"/>
                </a:solidFill>
                <a:latin typeface="Century Gothic" panose="020B0502020202020204" pitchFamily="34" charset="0"/>
              </a:rPr>
              <a:t>Proje bütçenizin, Excel formatında (Ek B)  hazırlandığından, bütçe başlıkları alt toplamlarının ve genel toplamın doğru şekilde hesaplandığından emin olunuz. Bu hususu mutlak suretle kontrol ediniz.</a:t>
            </a:r>
          </a:p>
          <a:p>
            <a:pPr marL="331470" indent="-285750" algn="just">
              <a:spcBef>
                <a:spcPts val="300"/>
              </a:spcBef>
              <a:spcAft>
                <a:spcPts val="300"/>
              </a:spcAft>
              <a:buFont typeface="Wingdings" panose="05000000000000000000" pitchFamily="2" charset="2"/>
              <a:buChar char="§"/>
              <a:defRPr/>
            </a:pPr>
            <a:r>
              <a:rPr lang="tr-TR" sz="1800" dirty="0">
                <a:solidFill>
                  <a:prstClr val="black"/>
                </a:solidFill>
                <a:latin typeface="Century Gothic" panose="020B0502020202020204" pitchFamily="34" charset="0"/>
              </a:rPr>
              <a:t>Toplamları kesin rakam olarak ifade ediniz. Yuvarlama yapmayınız. </a:t>
            </a:r>
          </a:p>
          <a:p>
            <a:pPr marL="45720" indent="0" algn="just">
              <a:spcBef>
                <a:spcPts val="600"/>
              </a:spcBef>
              <a:spcAft>
                <a:spcPts val="600"/>
              </a:spcAft>
              <a:buNone/>
              <a:defRPr/>
            </a:pPr>
            <a:r>
              <a:rPr lang="tr-TR" sz="1800" b="1" dirty="0">
                <a:solidFill>
                  <a:prstClr val="black"/>
                </a:solidFill>
                <a:latin typeface="Century Gothic" panose="020B0502020202020204" pitchFamily="34" charset="0"/>
              </a:rPr>
              <a:t>Örnek: 247.322,42 € olarak yazınız, 247.322 € olarak yazmayınız.</a:t>
            </a:r>
            <a:endParaRPr lang="en-US" sz="1800" b="1" dirty="0">
              <a:solidFill>
                <a:prstClr val="black"/>
              </a:solidFill>
              <a:latin typeface="Century Gothic" panose="020B0502020202020204" pitchFamily="34" charset="0"/>
            </a:endParaRPr>
          </a:p>
          <a:p>
            <a:pPr marL="45720" indent="0" algn="just">
              <a:spcBef>
                <a:spcPts val="300"/>
              </a:spcBef>
              <a:spcAft>
                <a:spcPts val="300"/>
              </a:spcAft>
              <a:buNone/>
              <a:defRPr/>
            </a:pPr>
            <a:r>
              <a:rPr lang="tr-TR" sz="1800" b="1" u="sng" dirty="0">
                <a:solidFill>
                  <a:prstClr val="black"/>
                </a:solidFill>
                <a:latin typeface="Century Gothic" panose="020B0502020202020204" pitchFamily="34" charset="0"/>
              </a:rPr>
              <a:t>Ondalık kısım 2 basamaklı olarak gösterilmelidir</a:t>
            </a:r>
            <a:r>
              <a:rPr lang="tr-TR" sz="1800" b="1" dirty="0">
                <a:solidFill>
                  <a:prstClr val="black"/>
                </a:solidFill>
                <a:latin typeface="Century Gothic" panose="020B0502020202020204" pitchFamily="34" charset="0"/>
              </a:rPr>
              <a:t>.</a:t>
            </a:r>
          </a:p>
          <a:p>
            <a:pPr marL="331470" indent="-285750" algn="just">
              <a:spcBef>
                <a:spcPts val="300"/>
              </a:spcBef>
              <a:spcAft>
                <a:spcPts val="300"/>
              </a:spcAft>
              <a:buFont typeface="Wingdings" panose="05000000000000000000" pitchFamily="2" charset="2"/>
              <a:buChar char="§"/>
              <a:defRPr/>
            </a:pPr>
            <a:r>
              <a:rPr lang="tr-TR" sz="1800" dirty="0">
                <a:solidFill>
                  <a:prstClr val="black"/>
                </a:solidFill>
                <a:latin typeface="Century Gothic" panose="020B0502020202020204" pitchFamily="34" charset="0"/>
              </a:rPr>
              <a:t>Sözleşme </a:t>
            </a:r>
            <a:r>
              <a:rPr lang="en-US" sz="1800" dirty="0">
                <a:solidFill>
                  <a:prstClr val="black"/>
                </a:solidFill>
                <a:latin typeface="Century Gothic" panose="020B0502020202020204" pitchFamily="34" charset="0"/>
              </a:rPr>
              <a:t>M</a:t>
            </a:r>
            <a:r>
              <a:rPr lang="tr-TR" sz="1800" dirty="0">
                <a:solidFill>
                  <a:prstClr val="black"/>
                </a:solidFill>
                <a:latin typeface="Century Gothic" panose="020B0502020202020204" pitchFamily="34" charset="0"/>
              </a:rPr>
              <a:t>akamı proje bütçelerinde düzelteme yapma hakkına sahiptir.</a:t>
            </a:r>
          </a:p>
          <a:p>
            <a:pPr marL="45720" indent="0" algn="just">
              <a:spcBef>
                <a:spcPts val="300"/>
              </a:spcBef>
              <a:spcAft>
                <a:spcPts val="300"/>
              </a:spcAft>
              <a:buClr>
                <a:srgbClr val="FF8600"/>
              </a:buClr>
              <a:buNone/>
              <a:defRPr/>
            </a:pPr>
            <a:endParaRPr lang="tr-TR" sz="1800"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7A87FC8B-147F-41FA-ADFD-3B5D75BDA4B0}"/>
              </a:ext>
            </a:extLst>
          </p:cNvPr>
          <p:cNvSpPr txBox="1"/>
          <p:nvPr/>
        </p:nvSpPr>
        <p:spPr>
          <a:xfrm>
            <a:off x="720000" y="1692000"/>
            <a:ext cx="642894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1">
                    <a:lumMod val="75000"/>
                  </a:schemeClr>
                </a:solidFill>
                <a:latin typeface="Century Gothic" panose="020B0502020202020204" pitchFamily="34" charset="0"/>
              </a:rPr>
              <a:t> (Full Application Form)</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510762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7309" y="2075510"/>
            <a:ext cx="3284829" cy="1092505"/>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Başvuru sahibi hibe rehberini inceler proje fikrinin uygun olduğu değerlendirmesini yapar.</a:t>
            </a:r>
          </a:p>
        </p:txBody>
      </p:sp>
      <p:sp>
        <p:nvSpPr>
          <p:cNvPr id="6" name="Rectangle 5"/>
          <p:cNvSpPr/>
          <p:nvPr/>
        </p:nvSpPr>
        <p:spPr>
          <a:xfrm>
            <a:off x="4636911" y="2072850"/>
            <a:ext cx="3266905" cy="1094485"/>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Hazırlık için proje fikrini analiz eder, mantık</a:t>
            </a:r>
            <a:r>
              <a:rPr lang="en-US" sz="1400" dirty="0">
                <a:solidFill>
                  <a:schemeClr val="tx1"/>
                </a:solidFill>
                <a:latin typeface="Century Gothic" panose="020B0502020202020204" pitchFamily="34" charset="0"/>
              </a:rPr>
              <a:t>s</a:t>
            </a:r>
            <a:r>
              <a:rPr lang="tr-TR" sz="1400" dirty="0">
                <a:solidFill>
                  <a:schemeClr val="tx1"/>
                </a:solidFill>
                <a:latin typeface="Century Gothic" panose="020B0502020202020204" pitchFamily="34" charset="0"/>
              </a:rPr>
              <a:t>al çerçeve dokümanını hazırlar, faaliyet planını çıkarır ve bütçesini düzenler</a:t>
            </a:r>
            <a:r>
              <a:rPr lang="en-US" sz="1400" dirty="0">
                <a:solidFill>
                  <a:schemeClr val="tx1"/>
                </a:solidFill>
                <a:latin typeface="Century Gothic" panose="020B0502020202020204" pitchFamily="34" charset="0"/>
              </a:rPr>
              <a:t>.</a:t>
            </a:r>
            <a:endParaRPr lang="tr-TR" sz="1400" dirty="0">
              <a:solidFill>
                <a:schemeClr val="tx1"/>
              </a:solidFill>
              <a:latin typeface="Century Gothic" panose="020B0502020202020204" pitchFamily="34" charset="0"/>
            </a:endParaRPr>
          </a:p>
        </p:txBody>
      </p:sp>
      <p:sp>
        <p:nvSpPr>
          <p:cNvPr id="7" name="Rectangle 6"/>
          <p:cNvSpPr/>
          <p:nvPr/>
        </p:nvSpPr>
        <p:spPr>
          <a:xfrm>
            <a:off x="8209448" y="2091906"/>
            <a:ext cx="3328733" cy="1056372"/>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Hazırladığı dokümanlar çerçevesinde proje ön teklifini hazırlar ve en geç rehberde belirtilen son tarih ve saatte Sözleşme Makamı’na sunar. </a:t>
            </a:r>
          </a:p>
        </p:txBody>
      </p:sp>
      <p:sp>
        <p:nvSpPr>
          <p:cNvPr id="9" name="Rectangle 8"/>
          <p:cNvSpPr/>
          <p:nvPr/>
        </p:nvSpPr>
        <p:spPr>
          <a:xfrm>
            <a:off x="2257534" y="3227046"/>
            <a:ext cx="3851303" cy="1550857"/>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Sözleşme Makamı proje ön tekliflerini değerlendirir ve puanlandırır. Puanlama 50 tam puan üzerinden yapılır. Tahsis edilen fon çerçevesinde başarılı olan ön teklif sahiplerinden detaylı tekliflerini içeren tam başvuru paketi istenir.  </a:t>
            </a:r>
          </a:p>
        </p:txBody>
      </p:sp>
      <p:sp>
        <p:nvSpPr>
          <p:cNvPr id="10" name="Rectangle 9"/>
          <p:cNvSpPr/>
          <p:nvPr/>
        </p:nvSpPr>
        <p:spPr>
          <a:xfrm>
            <a:off x="6488742" y="3224298"/>
            <a:ext cx="3851303" cy="1551537"/>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Başvuru sahibi proje ön teklifini detaylandırarak tam başvuru formu, bütçe, mantık</a:t>
            </a:r>
            <a:r>
              <a:rPr lang="en-US" sz="1400" dirty="0">
                <a:solidFill>
                  <a:schemeClr val="tx1"/>
                </a:solidFill>
                <a:latin typeface="Century Gothic" panose="020B0502020202020204" pitchFamily="34" charset="0"/>
              </a:rPr>
              <a:t>s</a:t>
            </a:r>
            <a:r>
              <a:rPr lang="tr-TR" sz="1400" dirty="0">
                <a:solidFill>
                  <a:schemeClr val="tx1"/>
                </a:solidFill>
                <a:latin typeface="Century Gothic" panose="020B0502020202020204" pitchFamily="34" charset="0"/>
              </a:rPr>
              <a:t>al çerçeve ve diğer istenen belgeleri hazırlayarak</a:t>
            </a:r>
            <a:r>
              <a:rPr lang="en-US" sz="1400" dirty="0">
                <a:solidFill>
                  <a:schemeClr val="tx1"/>
                </a:solidFill>
                <a:latin typeface="Century Gothic" panose="020B0502020202020204" pitchFamily="34" charset="0"/>
              </a:rPr>
              <a:t>,</a:t>
            </a:r>
            <a:r>
              <a:rPr lang="tr-TR" sz="1400" dirty="0">
                <a:solidFill>
                  <a:schemeClr val="tx1"/>
                </a:solidFill>
                <a:latin typeface="Century Gothic" panose="020B0502020202020204" pitchFamily="34" charset="0"/>
              </a:rPr>
              <a:t> en geç rehberde belirtilen son tarih ve saatte Sözleşme </a:t>
            </a:r>
            <a:r>
              <a:rPr lang="tr-TR" sz="1400" dirty="0" err="1">
                <a:solidFill>
                  <a:schemeClr val="tx1"/>
                </a:solidFill>
                <a:latin typeface="Century Gothic" panose="020B0502020202020204" pitchFamily="34" charset="0"/>
              </a:rPr>
              <a:t>Makamı’na</a:t>
            </a:r>
            <a:r>
              <a:rPr lang="tr-TR" sz="1400" dirty="0">
                <a:solidFill>
                  <a:schemeClr val="tx1"/>
                </a:solidFill>
                <a:latin typeface="Century Gothic" panose="020B0502020202020204" pitchFamily="34" charset="0"/>
              </a:rPr>
              <a:t> sunar.</a:t>
            </a:r>
          </a:p>
        </p:txBody>
      </p:sp>
      <p:sp>
        <p:nvSpPr>
          <p:cNvPr id="11" name="Rectangle 10"/>
          <p:cNvSpPr/>
          <p:nvPr/>
        </p:nvSpPr>
        <p:spPr>
          <a:xfrm>
            <a:off x="2267605" y="4824744"/>
            <a:ext cx="3851303" cy="1090529"/>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Proje teklifi değerlendirilir ve şartlı seçilen projelerden başvuru sahibi ve ortakların uygunluğuna dair destekleyici belgeler istenir</a:t>
            </a:r>
            <a:r>
              <a:rPr lang="en-US" sz="1400" dirty="0">
                <a:solidFill>
                  <a:schemeClr val="tx1"/>
                </a:solidFill>
                <a:latin typeface="Century Gothic" panose="020B0502020202020204" pitchFamily="34" charset="0"/>
              </a:rPr>
              <a:t>.</a:t>
            </a:r>
            <a:endParaRPr lang="tr-TR" sz="1400" dirty="0">
              <a:solidFill>
                <a:schemeClr val="tx1"/>
              </a:solidFill>
              <a:latin typeface="Century Gothic" panose="020B0502020202020204" pitchFamily="34" charset="0"/>
            </a:endParaRPr>
          </a:p>
        </p:txBody>
      </p:sp>
      <p:sp>
        <p:nvSpPr>
          <p:cNvPr id="18" name="Rectangle 17"/>
          <p:cNvSpPr/>
          <p:nvPr/>
        </p:nvSpPr>
        <p:spPr>
          <a:xfrm>
            <a:off x="6521316" y="4834672"/>
            <a:ext cx="3818729" cy="1102402"/>
          </a:xfrm>
          <a:prstGeom prst="rect">
            <a:avLst/>
          </a:prstGeom>
          <a:solidFill>
            <a:schemeClr val="accent1">
              <a:lumMod val="20000"/>
              <a:lumOff val="80000"/>
            </a:schemeClr>
          </a:solidFill>
          <a:ln>
            <a:solidFill>
              <a:schemeClr val="tx2"/>
            </a:solidFill>
          </a:ln>
        </p:spPr>
        <p:style>
          <a:lnRef idx="0">
            <a:schemeClr val="accent1"/>
          </a:lnRef>
          <a:fillRef idx="3">
            <a:schemeClr val="accent1"/>
          </a:fillRef>
          <a:effectRef idx="3">
            <a:schemeClr val="accent1"/>
          </a:effectRef>
          <a:fontRef idx="minor">
            <a:schemeClr val="lt1"/>
          </a:fontRef>
        </p:style>
        <p:txBody>
          <a:bodyPr anchor="ctr"/>
          <a:lstStyle/>
          <a:p>
            <a:pPr algn="ctr">
              <a:buClr>
                <a:srgbClr val="000000"/>
              </a:buClr>
              <a:buSzPct val="100000"/>
              <a:buFont typeface="Times New Roman" pitchFamily="16" charset="0"/>
              <a:buNone/>
              <a:defRPr/>
            </a:pPr>
            <a:r>
              <a:rPr lang="tr-TR" sz="1400" dirty="0">
                <a:solidFill>
                  <a:schemeClr val="tx1"/>
                </a:solidFill>
                <a:latin typeface="Century Gothic" panose="020B0502020202020204" pitchFamily="34" charset="0"/>
              </a:rPr>
              <a:t>Son aşamada başvuranların ve ortakların uygunluğu da değerlendirildikten sonra seçilen projelerle hibe sözleşmesi imzalanır</a:t>
            </a:r>
            <a:r>
              <a:rPr lang="en-US" sz="1400" dirty="0">
                <a:solidFill>
                  <a:schemeClr val="tx1"/>
                </a:solidFill>
                <a:latin typeface="Century Gothic" panose="020B0502020202020204" pitchFamily="34" charset="0"/>
              </a:rPr>
              <a:t>.</a:t>
            </a:r>
            <a:endParaRPr lang="tr-TR" sz="1400" dirty="0">
              <a:solidFill>
                <a:schemeClr val="tx1"/>
              </a:solidFill>
              <a:latin typeface="Century Gothic" panose="020B0502020202020204" pitchFamily="34" charset="0"/>
            </a:endParaRPr>
          </a:p>
        </p:txBody>
      </p:sp>
      <p:sp>
        <p:nvSpPr>
          <p:cNvPr id="20" name="TextBox 20">
            <a:extLst>
              <a:ext uri="{FF2B5EF4-FFF2-40B4-BE49-F238E27FC236}">
                <a16:creationId xmlns:a16="http://schemas.microsoft.com/office/drawing/2014/main" id="{1FB395FC-15C3-4501-B15E-C2525874D49A}"/>
              </a:ext>
            </a:extLst>
          </p:cNvPr>
          <p:cNvSpPr txBox="1"/>
          <p:nvPr/>
        </p:nvSpPr>
        <p:spPr>
          <a:xfrm>
            <a:off x="720000" y="1620000"/>
            <a:ext cx="234217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Başvuru Süreci</a:t>
            </a:r>
          </a:p>
        </p:txBody>
      </p:sp>
      <p:sp>
        <p:nvSpPr>
          <p:cNvPr id="4" name="TextBox 3">
            <a:extLst>
              <a:ext uri="{FF2B5EF4-FFF2-40B4-BE49-F238E27FC236}">
                <a16:creationId xmlns:a16="http://schemas.microsoft.com/office/drawing/2014/main" id="{2775293E-791F-4D4F-B7D5-7668E1896284}"/>
              </a:ext>
            </a:extLst>
          </p:cNvPr>
          <p:cNvSpPr txBox="1"/>
          <p:nvPr/>
        </p:nvSpPr>
        <p:spPr>
          <a:xfrm>
            <a:off x="627322" y="2037424"/>
            <a:ext cx="213027"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1</a:t>
            </a:r>
          </a:p>
        </p:txBody>
      </p:sp>
      <p:sp>
        <p:nvSpPr>
          <p:cNvPr id="22" name="TextBox 21">
            <a:extLst>
              <a:ext uri="{FF2B5EF4-FFF2-40B4-BE49-F238E27FC236}">
                <a16:creationId xmlns:a16="http://schemas.microsoft.com/office/drawing/2014/main" id="{F5429E0F-75C9-41F5-B7F1-C65B606A6B66}"/>
              </a:ext>
            </a:extLst>
          </p:cNvPr>
          <p:cNvSpPr txBox="1"/>
          <p:nvPr/>
        </p:nvSpPr>
        <p:spPr>
          <a:xfrm>
            <a:off x="4235587" y="2041793"/>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2</a:t>
            </a:r>
          </a:p>
        </p:txBody>
      </p:sp>
      <p:sp>
        <p:nvSpPr>
          <p:cNvPr id="23" name="TextBox 22">
            <a:extLst>
              <a:ext uri="{FF2B5EF4-FFF2-40B4-BE49-F238E27FC236}">
                <a16:creationId xmlns:a16="http://schemas.microsoft.com/office/drawing/2014/main" id="{6ACC2A75-3B6B-4765-82D4-8C59B736E1F5}"/>
              </a:ext>
            </a:extLst>
          </p:cNvPr>
          <p:cNvSpPr txBox="1"/>
          <p:nvPr/>
        </p:nvSpPr>
        <p:spPr>
          <a:xfrm>
            <a:off x="7876251" y="2041793"/>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3</a:t>
            </a:r>
          </a:p>
        </p:txBody>
      </p:sp>
      <p:sp>
        <p:nvSpPr>
          <p:cNvPr id="24" name="TextBox 23">
            <a:extLst>
              <a:ext uri="{FF2B5EF4-FFF2-40B4-BE49-F238E27FC236}">
                <a16:creationId xmlns:a16="http://schemas.microsoft.com/office/drawing/2014/main" id="{EE0F0B1B-6EF4-4837-BA72-475859FC4ACD}"/>
              </a:ext>
            </a:extLst>
          </p:cNvPr>
          <p:cNvSpPr txBox="1"/>
          <p:nvPr/>
        </p:nvSpPr>
        <p:spPr>
          <a:xfrm>
            <a:off x="1865770" y="3375348"/>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4</a:t>
            </a:r>
          </a:p>
        </p:txBody>
      </p:sp>
      <p:sp>
        <p:nvSpPr>
          <p:cNvPr id="25" name="TextBox 24">
            <a:extLst>
              <a:ext uri="{FF2B5EF4-FFF2-40B4-BE49-F238E27FC236}">
                <a16:creationId xmlns:a16="http://schemas.microsoft.com/office/drawing/2014/main" id="{A8A61746-77DF-46DB-997B-D73573D28EA5}"/>
              </a:ext>
            </a:extLst>
          </p:cNvPr>
          <p:cNvSpPr txBox="1"/>
          <p:nvPr/>
        </p:nvSpPr>
        <p:spPr>
          <a:xfrm>
            <a:off x="6147252" y="3375347"/>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5</a:t>
            </a:r>
          </a:p>
        </p:txBody>
      </p:sp>
      <p:sp>
        <p:nvSpPr>
          <p:cNvPr id="26" name="TextBox 25">
            <a:extLst>
              <a:ext uri="{FF2B5EF4-FFF2-40B4-BE49-F238E27FC236}">
                <a16:creationId xmlns:a16="http://schemas.microsoft.com/office/drawing/2014/main" id="{EB9E3408-4BF3-4425-91FE-347DDAE20566}"/>
              </a:ext>
            </a:extLst>
          </p:cNvPr>
          <p:cNvSpPr txBox="1"/>
          <p:nvPr/>
        </p:nvSpPr>
        <p:spPr>
          <a:xfrm>
            <a:off x="1876403" y="4810746"/>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6</a:t>
            </a:r>
          </a:p>
        </p:txBody>
      </p:sp>
      <p:sp>
        <p:nvSpPr>
          <p:cNvPr id="28" name="TextBox 27">
            <a:extLst>
              <a:ext uri="{FF2B5EF4-FFF2-40B4-BE49-F238E27FC236}">
                <a16:creationId xmlns:a16="http://schemas.microsoft.com/office/drawing/2014/main" id="{FC762916-0779-4BE7-8908-2A566D25BE56}"/>
              </a:ext>
            </a:extLst>
          </p:cNvPr>
          <p:cNvSpPr txBox="1"/>
          <p:nvPr/>
        </p:nvSpPr>
        <p:spPr>
          <a:xfrm>
            <a:off x="6086995" y="4846179"/>
            <a:ext cx="673576" cy="1200329"/>
          </a:xfrm>
          <a:prstGeom prst="rect">
            <a:avLst/>
          </a:prstGeom>
          <a:noFill/>
        </p:spPr>
        <p:txBody>
          <a:bodyPr wrap="square" rtlCol="0">
            <a:spAutoFit/>
          </a:bodyPr>
          <a:lstStyle/>
          <a:p>
            <a:r>
              <a:rPr lang="en-US" sz="7200" i="1" dirty="0">
                <a:solidFill>
                  <a:schemeClr val="tx2"/>
                </a:solidFill>
                <a:latin typeface="Century Gothic" panose="020B0502020202020204" pitchFamily="34" charset="0"/>
              </a:rPr>
              <a:t>7</a:t>
            </a:r>
          </a:p>
        </p:txBody>
      </p:sp>
    </p:spTree>
    <p:extLst>
      <p:ext uri="{BB962C8B-B14F-4D97-AF65-F5344CB8AC3E}">
        <p14:creationId xmlns:p14="http://schemas.microsoft.com/office/powerpoint/2010/main" val="4621290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92000"/>
            <a:ext cx="114941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pic>
        <p:nvPicPr>
          <p:cNvPr id="7" name="Picture 6">
            <a:extLst>
              <a:ext uri="{FF2B5EF4-FFF2-40B4-BE49-F238E27FC236}">
                <a16:creationId xmlns:a16="http://schemas.microsoft.com/office/drawing/2014/main" id="{123F4584-4183-428E-A64A-1F6993E23CDB}"/>
              </a:ext>
            </a:extLst>
          </p:cNvPr>
          <p:cNvPicPr>
            <a:picLocks noChangeAspect="1"/>
          </p:cNvPicPr>
          <p:nvPr/>
        </p:nvPicPr>
        <p:blipFill>
          <a:blip r:embed="rId3"/>
          <a:stretch>
            <a:fillRect/>
          </a:stretch>
        </p:blipFill>
        <p:spPr>
          <a:xfrm>
            <a:off x="1872000" y="1692000"/>
            <a:ext cx="9602582" cy="4168140"/>
          </a:xfrm>
          <a:prstGeom prst="rect">
            <a:avLst/>
          </a:prstGeom>
        </p:spPr>
      </p:pic>
    </p:spTree>
    <p:extLst>
      <p:ext uri="{BB962C8B-B14F-4D97-AF65-F5344CB8AC3E}">
        <p14:creationId xmlns:p14="http://schemas.microsoft.com/office/powerpoint/2010/main" val="35738209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0">
            <a:extLst>
              <a:ext uri="{FF2B5EF4-FFF2-40B4-BE49-F238E27FC236}">
                <a16:creationId xmlns:a16="http://schemas.microsoft.com/office/drawing/2014/main" id="{999BDB79-FF73-47AF-91FC-506B97BE0A55}"/>
              </a:ext>
            </a:extLst>
          </p:cNvPr>
          <p:cNvSpPr txBox="1"/>
          <p:nvPr/>
        </p:nvSpPr>
        <p:spPr>
          <a:xfrm>
            <a:off x="720000" y="1692000"/>
            <a:ext cx="1273899"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pic>
        <p:nvPicPr>
          <p:cNvPr id="5" name="Picture 4">
            <a:extLst>
              <a:ext uri="{FF2B5EF4-FFF2-40B4-BE49-F238E27FC236}">
                <a16:creationId xmlns:a16="http://schemas.microsoft.com/office/drawing/2014/main" id="{323C6992-D319-4511-9E88-8AAAF4704E07}"/>
              </a:ext>
            </a:extLst>
          </p:cNvPr>
          <p:cNvPicPr>
            <a:picLocks noChangeAspect="1"/>
          </p:cNvPicPr>
          <p:nvPr/>
        </p:nvPicPr>
        <p:blipFill>
          <a:blip r:embed="rId3"/>
          <a:stretch>
            <a:fillRect/>
          </a:stretch>
        </p:blipFill>
        <p:spPr>
          <a:xfrm>
            <a:off x="1872000" y="1692000"/>
            <a:ext cx="9672000" cy="3671309"/>
          </a:xfrm>
          <a:prstGeom prst="rect">
            <a:avLst/>
          </a:prstGeom>
        </p:spPr>
      </p:pic>
    </p:spTree>
    <p:extLst>
      <p:ext uri="{BB962C8B-B14F-4D97-AF65-F5344CB8AC3E}">
        <p14:creationId xmlns:p14="http://schemas.microsoft.com/office/powerpoint/2010/main" val="1870525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0">
            <a:extLst>
              <a:ext uri="{FF2B5EF4-FFF2-40B4-BE49-F238E27FC236}">
                <a16:creationId xmlns:a16="http://schemas.microsoft.com/office/drawing/2014/main" id="{9A18AFD3-DEF6-48D8-9B40-C2F9351AE2D3}"/>
              </a:ext>
            </a:extLst>
          </p:cNvPr>
          <p:cNvSpPr txBox="1"/>
          <p:nvPr/>
        </p:nvSpPr>
        <p:spPr>
          <a:xfrm>
            <a:off x="720000" y="1692000"/>
            <a:ext cx="106265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pic>
        <p:nvPicPr>
          <p:cNvPr id="2" name="Picture 1">
            <a:extLst>
              <a:ext uri="{FF2B5EF4-FFF2-40B4-BE49-F238E27FC236}">
                <a16:creationId xmlns:a16="http://schemas.microsoft.com/office/drawing/2014/main" id="{82A9E980-CAC5-481E-BCA4-2C7D0AC44CFE}"/>
              </a:ext>
            </a:extLst>
          </p:cNvPr>
          <p:cNvPicPr>
            <a:picLocks noChangeAspect="1"/>
          </p:cNvPicPr>
          <p:nvPr/>
        </p:nvPicPr>
        <p:blipFill>
          <a:blip r:embed="rId3"/>
          <a:stretch>
            <a:fillRect/>
          </a:stretch>
        </p:blipFill>
        <p:spPr>
          <a:xfrm>
            <a:off x="1872000" y="1620000"/>
            <a:ext cx="9682938" cy="4343055"/>
          </a:xfrm>
          <a:prstGeom prst="rect">
            <a:avLst/>
          </a:prstGeom>
        </p:spPr>
      </p:pic>
    </p:spTree>
    <p:extLst>
      <p:ext uri="{BB962C8B-B14F-4D97-AF65-F5344CB8AC3E}">
        <p14:creationId xmlns:p14="http://schemas.microsoft.com/office/powerpoint/2010/main" val="25319887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1872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Bütçe, Faaliyet Planı’nda planlanan faaliyetlerin gerçekleştirilmesi için vardır.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Her bir bütçe kaleminin hangi faaliyet kapsamında ne şekilde kullanılacağını başvuru sahibi ve eş-başvuranları dikkatli biçimde kurgulamalıdır.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Faaliyetlerle gerçekleştirilecek sonuçlar ve bunun için kullanılacak para orantılı olmalıdır. Başvuru sahibi ve eş-başvuranları olarak ulaşacağınız sonuçlar ile harcayacağınız fon miktarını teklif aşamasında mutlak suretle sorgulamalısınız.</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Örn: 20 kişinin ‘iklim değişikliğine uyum’ konusunda bilinçlendirilme eğitimleri için 20.000 Avro harcayacağım?</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Örn: 200 kişinin ‘iklim değişikliğine uyum’ konusunda bilinçlendirilme eğitimleri için 20.000 Avro harcayacağım?</a:t>
            </a:r>
            <a:endParaRPr lang="tr-TR" sz="2000" dirty="0">
              <a:latin typeface="Century Gothic" panose="020B0502020202020204" pitchFamily="34" charset="0"/>
            </a:endParaRPr>
          </a:p>
          <a:p>
            <a:pPr marL="0" indent="0" algn="just">
              <a:spcBef>
                <a:spcPts val="600"/>
              </a:spcBef>
              <a:spcAft>
                <a:spcPts val="300"/>
              </a:spcAft>
              <a:buNone/>
            </a:pPr>
            <a:r>
              <a:rPr lang="tr-TR" sz="2000" b="1" dirty="0">
                <a:latin typeface="Century Gothic" panose="020B0502020202020204" pitchFamily="34" charset="0"/>
              </a:rPr>
              <a:t>Fayda-Maliyet Etkinliğinin kontrolü için yardımcı olacak önemli bir araç:  </a:t>
            </a:r>
            <a:r>
              <a:rPr lang="tr-TR" sz="2000" u="sng" dirty="0">
                <a:latin typeface="Century Gothic" panose="020B0502020202020204" pitchFamily="34" charset="0"/>
              </a:rPr>
              <a:t>Başarı göstergeleri. </a:t>
            </a:r>
          </a:p>
          <a:p>
            <a:pPr marL="0" indent="0" algn="just">
              <a:spcBef>
                <a:spcPts val="600"/>
              </a:spcBef>
              <a:spcAft>
                <a:spcPts val="300"/>
              </a:spcAft>
              <a:buNone/>
            </a:pPr>
            <a:r>
              <a:rPr lang="tr-TR" sz="2000" b="1" dirty="0">
                <a:latin typeface="Century Gothic" panose="020B0502020202020204" pitchFamily="34" charset="0"/>
              </a:rPr>
              <a:t>Fayda-Maliyet Etkinliği, </a:t>
            </a:r>
            <a:r>
              <a:rPr lang="tr-TR" sz="2000" u="sng" dirty="0">
                <a:latin typeface="Century Gothic" panose="020B0502020202020204" pitchFamily="34" charset="0"/>
              </a:rPr>
              <a:t>değerlendirme aşamasında puanlanan önemli unsurlardan olacaktır.</a:t>
            </a:r>
          </a:p>
          <a:p>
            <a:pPr algn="just">
              <a:spcBef>
                <a:spcPts val="0"/>
              </a:spcBef>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F44C20C2-3CF0-4622-8BF0-66D764D9F275}"/>
              </a:ext>
            </a:extLst>
          </p:cNvPr>
          <p:cNvSpPr txBox="1"/>
          <p:nvPr/>
        </p:nvSpPr>
        <p:spPr>
          <a:xfrm>
            <a:off x="708125" y="1548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841222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600"/>
              </a:spcBef>
              <a:spcAft>
                <a:spcPts val="600"/>
              </a:spcAft>
              <a:buNone/>
            </a:pPr>
            <a:r>
              <a:rPr lang="tr-TR" sz="2000" dirty="0">
                <a:latin typeface="Century Gothic" panose="020B0502020202020204" pitchFamily="34" charset="0"/>
              </a:rPr>
              <a:t>Başvuru Rehberi’ne yeniden bakış:</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Uygun maliyetlerin özellikleri:</a:t>
            </a:r>
          </a:p>
          <a:p>
            <a:pPr lvl="1" algn="just">
              <a:spcBef>
                <a:spcPts val="600"/>
              </a:spcBef>
              <a:spcAft>
                <a:spcPts val="600"/>
              </a:spcAft>
              <a:buFont typeface="Wingdings" panose="05000000000000000000" pitchFamily="2" charset="2"/>
              <a:buChar char="Ø"/>
            </a:pPr>
            <a:r>
              <a:rPr lang="tr-TR" sz="1800" dirty="0">
                <a:latin typeface="Century Gothic" panose="020B0502020202020204" pitchFamily="34" charset="0"/>
              </a:rPr>
              <a:t>Faydalanıcı ve/veya eş-faydalanıcı olarak, projenizin süresi içinde gerçekleşen maliyetlerdir.</a:t>
            </a:r>
          </a:p>
          <a:p>
            <a:pPr lvl="1" algn="just">
              <a:spcBef>
                <a:spcPts val="600"/>
              </a:spcBef>
              <a:spcAft>
                <a:spcPts val="600"/>
              </a:spcAft>
              <a:buFont typeface="Wingdings" panose="05000000000000000000" pitchFamily="2" charset="2"/>
              <a:buChar char="Ø"/>
            </a:pPr>
            <a:r>
              <a:rPr lang="tr-TR" sz="1800" dirty="0">
                <a:latin typeface="Century Gothic" panose="020B0502020202020204" pitchFamily="34" charset="0"/>
              </a:rPr>
              <a:t>Projenizin toplam tahmini bütçesinde belirtilmiş olmalıdır.</a:t>
            </a:r>
          </a:p>
          <a:p>
            <a:pPr lvl="1" algn="just">
              <a:spcBef>
                <a:spcPts val="600"/>
              </a:spcBef>
              <a:spcAft>
                <a:spcPts val="600"/>
              </a:spcAft>
              <a:buFont typeface="Wingdings" panose="05000000000000000000" pitchFamily="2" charset="2"/>
              <a:buChar char="Ø"/>
            </a:pPr>
            <a:r>
              <a:rPr lang="tr-TR" sz="1800" dirty="0">
                <a:latin typeface="Century Gothic" panose="020B0502020202020204" pitchFamily="34" charset="0"/>
              </a:rPr>
              <a:t>Projenizin uygulanması için zaruri olmalıdır.</a:t>
            </a:r>
          </a:p>
          <a:p>
            <a:pPr lvl="1" algn="just">
              <a:spcBef>
                <a:spcPts val="600"/>
              </a:spcBef>
              <a:spcAft>
                <a:spcPts val="600"/>
              </a:spcAft>
              <a:buFont typeface="Wingdings" panose="05000000000000000000" pitchFamily="2" charset="2"/>
              <a:buChar char="Ø"/>
            </a:pPr>
            <a:r>
              <a:rPr lang="tr-TR" sz="1800" dirty="0">
                <a:latin typeface="Century Gothic" panose="020B0502020202020204" pitchFamily="34" charset="0"/>
              </a:rPr>
              <a:t>Tanımlanabilir ve doğrulanabilir olmalıdır.</a:t>
            </a:r>
          </a:p>
          <a:p>
            <a:pPr lvl="1" algn="just">
              <a:spcBef>
                <a:spcPts val="600"/>
              </a:spcBef>
              <a:spcAft>
                <a:spcPts val="600"/>
              </a:spcAft>
              <a:buFont typeface="Wingdings" panose="05000000000000000000" pitchFamily="2" charset="2"/>
              <a:buChar char="Ø"/>
            </a:pPr>
            <a:r>
              <a:rPr lang="tr-TR" sz="1800" dirty="0">
                <a:latin typeface="Century Gothic" panose="020B0502020202020204" pitchFamily="34" charset="0"/>
              </a:rPr>
              <a:t>Verimlilik ve ekonomiklik anlamında mantıklı, makul ve güçlü finansman yönetim gerekliliklerine uygun olmalıdır.</a:t>
            </a:r>
          </a:p>
          <a:p>
            <a:pPr algn="just">
              <a:spcBef>
                <a:spcPts val="0"/>
              </a:spcBef>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AB9FEA2B-E333-4CF4-93B9-DCD1A2245DE4}"/>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31212857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Uygun maliyetler nelerdir?</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Sosyal sigorta giderleri dahil, projenizde çalışan personelin brüt maaşları,  işverenin katkı payı ve diğer masrafları kapsayan giderler,</a:t>
            </a:r>
          </a:p>
          <a:p>
            <a:pPr marL="0" indent="0" algn="just">
              <a:spcBef>
                <a:spcPts val="1200"/>
              </a:spcBef>
              <a:spcAft>
                <a:spcPts val="1200"/>
              </a:spcAft>
              <a:buNone/>
            </a:pPr>
            <a:r>
              <a:rPr lang="tr-TR" sz="1800" dirty="0">
                <a:latin typeface="Century Gothic" panose="020B0502020202020204" pitchFamily="34" charset="0"/>
              </a:rPr>
              <a:t>ÖNEMLİ: Projelerinizde tam zamanlı bir proje koordinatörü, proje asistanı ve muhasebeci görevlendirimeniz önemle tavsiye edilmektedir. Projenizde ek bölge ofisi kurulacaksa, burada görev alacak tam zamanlı bir yerel personel de görevlendirilmelidir.</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Projenizde görevli personel ve diğer kişilerin harcırah ve seyahat maliyetleri,</a:t>
            </a:r>
          </a:p>
          <a:p>
            <a:pPr marL="0" indent="0" algn="just">
              <a:spcBef>
                <a:spcPts val="1200"/>
              </a:spcBef>
              <a:spcAft>
                <a:spcPts val="300"/>
              </a:spcAft>
              <a:buNone/>
            </a:pPr>
            <a:r>
              <a:rPr lang="tr-TR" sz="1800" dirty="0">
                <a:latin typeface="Century Gothic" panose="020B0502020202020204" pitchFamily="34" charset="0"/>
              </a:rPr>
              <a:t>Harcırah miktarlarına aşağıdaki web sitesinden ulaşılabilir:</a:t>
            </a:r>
          </a:p>
          <a:p>
            <a:pPr marL="0" indent="0" algn="just">
              <a:spcBef>
                <a:spcPts val="600"/>
              </a:spcBef>
              <a:spcAft>
                <a:spcPts val="600"/>
              </a:spcAft>
              <a:buNone/>
            </a:pPr>
            <a:r>
              <a:rPr lang="tr-TR" sz="1800" u="sng" dirty="0">
                <a:solidFill>
                  <a:srgbClr val="0070C0"/>
                </a:solidFill>
                <a:latin typeface="Century Gothic" panose="020B0502020202020204" pitchFamily="34" charset="0"/>
              </a:rPr>
              <a:t>https://ec.europa.eu/international-partnerships/system/files/per-diem-rates-20200201_en.pdf</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F9DD8F9D-BA79-4693-89E8-4FCDA7D7A6B5}"/>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3896082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Uygun maliyetler nelerdir?</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Yeni ekipman ve malzeme alımı veya yeni/kullanılmış ekipman ve malzeme kiralanması ve hizmet alımı maliyetleri</a:t>
            </a:r>
            <a:r>
              <a:rPr lang="en-US" sz="1800" dirty="0">
                <a:latin typeface="Century Gothic" panose="020B0502020202020204" pitchFamily="34" charset="0"/>
              </a:rPr>
              <a:t>,</a:t>
            </a:r>
            <a:endParaRPr lang="tr-TR" sz="1800" dirty="0">
              <a:latin typeface="Century Gothic" panose="020B0502020202020204" pitchFamily="34" charset="0"/>
            </a:endParaRP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Sarf malzemelerine ilişkin giderler,</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Kanun ve düzenlemeler gereği iş kazası ve meslek hastalığı ve diğer sigorta giderleri,</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Sözleşmenin gerekliliklerinden kaynaklanan maliyetler (bilgi yayımı, projeye özel değerlendirmeler, denetim, çeviri, basım, sigorta vb.), </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Görünürlük maliyetleri,</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Proje faaliyetlerinin uygulaması için zaruri olması halinde tamirat, tadilat, onarım giderleri</a:t>
            </a:r>
            <a:r>
              <a:rPr lang="en-US" sz="1800" dirty="0">
                <a:latin typeface="Century Gothic" panose="020B0502020202020204" pitchFamily="34" charset="0"/>
              </a:rPr>
              <a:t>,</a:t>
            </a:r>
            <a:endParaRPr lang="tr-TR" sz="1800" dirty="0">
              <a:latin typeface="Century Gothic" panose="020B0502020202020204" pitchFamily="34" charset="0"/>
            </a:endParaRP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7" name="TextBox 20">
            <a:extLst>
              <a:ext uri="{FF2B5EF4-FFF2-40B4-BE49-F238E27FC236}">
                <a16:creationId xmlns:a16="http://schemas.microsoft.com/office/drawing/2014/main" id="{5D738EBB-54F9-49B1-A3C1-62A13D642937}"/>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37294036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Uygun maliyetler nelerdir?</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Teklif çağrısı kapsamında Faydalanıcının (veya varsa eş-başvuranların), </a:t>
            </a:r>
            <a:r>
              <a:rPr lang="tr-TR" sz="1800" b="1" u="sng" dirty="0">
                <a:latin typeface="Century Gothic" panose="020B0502020202020204" pitchFamily="34" charset="0"/>
              </a:rPr>
              <a:t>geri alamayacağını göstermesi </a:t>
            </a:r>
            <a:r>
              <a:rPr lang="tr-TR" sz="1800" dirty="0">
                <a:latin typeface="Century Gothic" panose="020B0502020202020204" pitchFamily="34" charset="0"/>
              </a:rPr>
              <a:t>halinde KDV de dâhil olmak üzere vergiler uygun gider olarak kabul edilecektir (Vergiler hakkında kapsamlı bilgi için lütfen Ek J’yi inceleyiniz).</a:t>
            </a:r>
          </a:p>
          <a:p>
            <a:pPr lvl="1" algn="just">
              <a:spcBef>
                <a:spcPts val="300"/>
              </a:spcBef>
              <a:spcAft>
                <a:spcPts val="300"/>
              </a:spcAft>
              <a:buFont typeface="Wingdings" panose="05000000000000000000" pitchFamily="2" charset="2"/>
              <a:buChar char="Ø"/>
            </a:pPr>
            <a:r>
              <a:rPr lang="tr-TR" sz="1800" dirty="0">
                <a:latin typeface="Century Gothic" panose="020B0502020202020204" pitchFamily="34" charset="0"/>
              </a:rPr>
              <a:t>Teklif çağrısı kapsamında </a:t>
            </a:r>
            <a:r>
              <a:rPr lang="tr-TR" sz="1800" b="1" dirty="0">
                <a:latin typeface="Century Gothic" panose="020B0502020202020204" pitchFamily="34" charset="0"/>
              </a:rPr>
              <a:t>Harcama Doğrulaması </a:t>
            </a:r>
            <a:r>
              <a:rPr lang="tr-TR" sz="1800" dirty="0">
                <a:latin typeface="Century Gothic" panose="020B0502020202020204" pitchFamily="34" charset="0"/>
              </a:rPr>
              <a:t>sözleşme makamı tarafından yapılacağından, ilgili maliyetler bütçeye dahil edilmemelidir.</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496B6A2E-73EE-4FB8-8412-6B5799B9031B}"/>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1966157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marL="0" indent="0" algn="just">
              <a:spcBef>
                <a:spcPts val="1200"/>
              </a:spcBef>
              <a:spcAft>
                <a:spcPts val="300"/>
              </a:spcAft>
              <a:buNone/>
            </a:pPr>
            <a:r>
              <a:rPr lang="tr-TR" sz="2000" b="1" dirty="0">
                <a:latin typeface="Century Gothic" panose="020B0502020202020204" pitchFamily="34" charset="0"/>
              </a:rPr>
              <a:t>Yedek Akçe (Bütçe Kalemi No 10</a:t>
            </a:r>
            <a:r>
              <a:rPr lang="tr-TR" sz="2000" dirty="0">
                <a:latin typeface="Century Gothic" panose="020B0502020202020204" pitchFamily="34" charset="0"/>
              </a:rPr>
              <a:t>)</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Doğrudan uygun maliyetlerin (Bütçe başlığı 7) %5’ini aşmayan miktarda yedek akçeyi proje bütçesine dâhil edilebilecektir. Yedek akçe ancak Sözleşme Makamı’nın önceden yazılı izni alınarak kullanılabilir.</a:t>
            </a:r>
          </a:p>
          <a:p>
            <a:pPr marL="0" indent="0" algn="just">
              <a:spcBef>
                <a:spcPts val="1200"/>
              </a:spcBef>
              <a:spcAft>
                <a:spcPts val="300"/>
              </a:spcAft>
              <a:buNone/>
            </a:pPr>
            <a:r>
              <a:rPr lang="tr-TR" sz="2000" b="1" dirty="0">
                <a:latin typeface="Century Gothic" panose="020B0502020202020204" pitchFamily="34" charset="0"/>
              </a:rPr>
              <a:t>Uygun Dolaylı Maliyetler (Bütçe Kalemi No 8, Genel İdari Giderler)</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Proje uygulaması esnasında oluşan dolaylı giderler, toplam uygun doğrudan maliyetlerin (Bütçe başlığı 7) %7’sini aşmamak üzere, götürü tutar olarak hesaplanır. İdari giderler standart hibe sözleşmesi bütçesinin bir başka kalemi altından karşılanabilen bir maliyeti içermediği sürece uygun kabul edilir</a:t>
            </a:r>
            <a:r>
              <a:rPr lang="en-US" sz="2000" dirty="0">
                <a:latin typeface="Century Gothic" panose="020B0502020202020204" pitchFamily="34" charset="0"/>
              </a:rPr>
              <a:t>.</a:t>
            </a:r>
            <a:endParaRPr lang="tr-TR" sz="2000" dirty="0">
              <a:latin typeface="Century Gothic" panose="020B0502020202020204" pitchFamily="34" charset="0"/>
            </a:endParaRP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Götürü tutarın standart hibe sözleşmesinin özel şartlarında nihai olarak sabitlenmesinin ardından destekleyici doküman sunulmasına gerek yoktur. </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AA07399C-B1F6-4D70-B2A9-B4D7633CB0A2}"/>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4112951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marL="0" indent="0" algn="just">
              <a:spcBef>
                <a:spcPts val="1200"/>
              </a:spcBef>
              <a:spcAft>
                <a:spcPts val="300"/>
              </a:spcAft>
              <a:buNone/>
            </a:pPr>
            <a:r>
              <a:rPr lang="tr-TR" sz="2000" b="1" dirty="0">
                <a:latin typeface="Century Gothic" panose="020B0502020202020204" pitchFamily="34" charset="0"/>
              </a:rPr>
              <a:t>Ayni Katkı</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Ayni katkılar gerçek harcama olarak değerlendirilmez,</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Hibe faydalanıcısı tarafından sağlanan eş-finansman olarak değerlendirilemez,</a:t>
            </a:r>
          </a:p>
          <a:p>
            <a:pPr algn="just">
              <a:spcBef>
                <a:spcPts val="300"/>
              </a:spcBef>
              <a:spcAft>
                <a:spcPts val="300"/>
              </a:spcAft>
              <a:buFont typeface="Wingdings" panose="05000000000000000000" pitchFamily="2" charset="2"/>
              <a:buChar char="§"/>
            </a:pPr>
            <a:r>
              <a:rPr lang="tr-TR" sz="2000" b="1" dirty="0">
                <a:latin typeface="Century Gothic" panose="020B0502020202020204" pitchFamily="34" charset="0"/>
              </a:rPr>
              <a:t>Projenizde görevli personelin maliyeti ayni katkı değildir; bu maliyet  hibe faydalanıcısı veya eş-faydalanıcıları tarafından karşılanıyorsa, Proje bütçesinde eş-finansman olarak gösterilebilir</a:t>
            </a:r>
            <a:r>
              <a:rPr lang="en-US" sz="2000" b="1" dirty="0">
                <a:latin typeface="Century Gothic" panose="020B0502020202020204" pitchFamily="34" charset="0"/>
              </a:rPr>
              <a:t>.</a:t>
            </a:r>
            <a:endParaRPr lang="tr-TR" sz="2000" b="1" dirty="0">
              <a:latin typeface="Century Gothic" panose="020B0502020202020204" pitchFamily="34" charset="0"/>
            </a:endParaRP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507B11B3-F68F-4201-B091-C5C9DDD3F093}"/>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144302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5510679"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Hibe Kuralları / Önemli Hatırlatmalar</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73795"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Projenizi, ön teklifinizde belirtmiş olduğunuz tüm nitelikleri esas alarak detaylandırmanız gerekir. </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 ön teklifinizde değerlendirmeye tabi tutulan </a:t>
            </a:r>
            <a:r>
              <a:rPr lang="tr-TR" sz="2000" u="sng" dirty="0">
                <a:latin typeface="Century Gothic" panose="020B0502020202020204" pitchFamily="34" charset="0"/>
              </a:rPr>
              <a:t>TEMEL</a:t>
            </a:r>
            <a:r>
              <a:rPr lang="tr-TR" sz="2000" dirty="0">
                <a:latin typeface="Century Gothic" panose="020B0502020202020204" pitchFamily="34" charset="0"/>
              </a:rPr>
              <a:t> unsurları tam başvuru aşamasında/formunda değiştiremezsiniz. </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 ön teklifinizde belirtmiş olduğunuz AB katkısı miktarı hibe rehberinde belirtilen sınırlar çerçevesinde (</a:t>
            </a:r>
            <a:r>
              <a:rPr lang="tr-TR" sz="2000" u="sng" dirty="0">
                <a:latin typeface="Century Gothic" panose="020B0502020202020204" pitchFamily="34" charset="0"/>
              </a:rPr>
              <a:t>Lot 1 için</a:t>
            </a:r>
            <a:r>
              <a:rPr lang="en-US" sz="2000" u="sng" dirty="0">
                <a:latin typeface="Century Gothic" panose="020B0502020202020204" pitchFamily="34" charset="0"/>
              </a:rPr>
              <a:t> </a:t>
            </a:r>
            <a:r>
              <a:rPr lang="tr-TR" sz="2000" u="sng" dirty="0">
                <a:latin typeface="Century Gothic" panose="020B0502020202020204" pitchFamily="34" charset="0"/>
              </a:rPr>
              <a:t>€50.000-€150.000</a:t>
            </a:r>
            <a:r>
              <a:rPr lang="en-US" sz="2000" u="sng" dirty="0">
                <a:latin typeface="Century Gothic" panose="020B0502020202020204" pitchFamily="34" charset="0"/>
              </a:rPr>
              <a:t>, </a:t>
            </a:r>
            <a:r>
              <a:rPr lang="tr-TR" sz="2000" u="sng" dirty="0">
                <a:latin typeface="Century Gothic" panose="020B0502020202020204" pitchFamily="34" charset="0"/>
              </a:rPr>
              <a:t>Lot </a:t>
            </a:r>
            <a:r>
              <a:rPr lang="en-US" sz="2000" u="sng" dirty="0">
                <a:latin typeface="Century Gothic" panose="020B0502020202020204" pitchFamily="34" charset="0"/>
              </a:rPr>
              <a:t>2</a:t>
            </a:r>
            <a:r>
              <a:rPr lang="tr-TR" sz="2000" u="sng" dirty="0">
                <a:latin typeface="Century Gothic" panose="020B0502020202020204" pitchFamily="34" charset="0"/>
              </a:rPr>
              <a:t> için</a:t>
            </a:r>
            <a:r>
              <a:rPr lang="en-US" sz="2000" u="sng" dirty="0">
                <a:latin typeface="Century Gothic" panose="020B0502020202020204" pitchFamily="34" charset="0"/>
              </a:rPr>
              <a:t> </a:t>
            </a:r>
            <a:r>
              <a:rPr lang="tr-TR" sz="2000" u="sng" dirty="0">
                <a:latin typeface="Century Gothic" panose="020B0502020202020204" pitchFamily="34" charset="0"/>
              </a:rPr>
              <a:t>€</a:t>
            </a:r>
            <a:r>
              <a:rPr lang="en-US" sz="2000" u="sng" dirty="0">
                <a:latin typeface="Century Gothic" panose="020B0502020202020204" pitchFamily="34" charset="0"/>
              </a:rPr>
              <a:t>1</a:t>
            </a:r>
            <a:r>
              <a:rPr lang="tr-TR" sz="2000" u="sng" dirty="0">
                <a:latin typeface="Century Gothic" panose="020B0502020202020204" pitchFamily="34" charset="0"/>
              </a:rPr>
              <a:t>50.000-€</a:t>
            </a:r>
            <a:r>
              <a:rPr lang="en-US" sz="2000" u="sng" dirty="0">
                <a:latin typeface="Century Gothic" panose="020B0502020202020204" pitchFamily="34" charset="0"/>
              </a:rPr>
              <a:t>4</a:t>
            </a:r>
            <a:r>
              <a:rPr lang="tr-TR" sz="2000" u="sng" dirty="0">
                <a:latin typeface="Century Gothic" panose="020B0502020202020204" pitchFamily="34" charset="0"/>
              </a:rPr>
              <a:t>50.00</a:t>
            </a:r>
            <a:r>
              <a:rPr lang="en-US" sz="2000" u="sng" dirty="0">
                <a:latin typeface="Century Gothic" panose="020B0502020202020204" pitchFamily="34" charset="0"/>
              </a:rPr>
              <a:t>0</a:t>
            </a:r>
            <a:r>
              <a:rPr lang="tr-TR" sz="2000" dirty="0">
                <a:latin typeface="Century Gothic" panose="020B0502020202020204" pitchFamily="34" charset="0"/>
              </a:rPr>
              <a:t>) olmalıdır. Bu miktar tam başvuru aşamasında </a:t>
            </a:r>
            <a:r>
              <a:rPr lang="tr-TR" sz="2000" u="sng" dirty="0">
                <a:latin typeface="Century Gothic" panose="020B0502020202020204" pitchFamily="34" charset="0"/>
              </a:rPr>
              <a:t>%20’den </a:t>
            </a:r>
            <a:r>
              <a:rPr lang="tr-TR" sz="2000" dirty="0">
                <a:latin typeface="Century Gothic" panose="020B0502020202020204" pitchFamily="34" charset="0"/>
              </a:rPr>
              <a:t>fazla sapma gösteremez. </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1429748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dirty="0">
                <a:latin typeface="Century Gothic" panose="020B0502020202020204" pitchFamily="34" charset="0"/>
              </a:rPr>
              <a:t>Başvuru Rehberi’ne yeniden bakış:</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Bu teklif çağrısına başvuran ya da eş-başvuran olarak katılan yerel veya merkezi idarede görevli devlet memurları veya diğer kamu çalışanları, </a:t>
            </a:r>
            <a:r>
              <a:rPr lang="en-US" sz="2000" b="1" dirty="0">
                <a:latin typeface="Century Gothic" panose="020B0502020202020204" pitchFamily="34" charset="0"/>
              </a:rPr>
              <a:t>p</a:t>
            </a:r>
            <a:r>
              <a:rPr lang="tr-TR" sz="2000" b="1" dirty="0">
                <a:latin typeface="Century Gothic" panose="020B0502020202020204" pitchFamily="34" charset="0"/>
              </a:rPr>
              <a:t>rojeye katkılarından ötürü halihazırda ilgili kuruluşlardan aldıkları mevcut maaşları dışında ücret alamaz.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Ancak, yerel ve merkezi idarede görevli devlet memurları ve diğer kamu çalışanlarının maaşları hibe faydalanıcısı veya eş-başvuranlarının eş- finansman katkısı olarak gösterilebilir.</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1A415C31-B2B2-415B-A09D-30BF20813C0D}"/>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17669424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Bütçe Başlığı 1 – İnsan Kaynakları</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Tüm maaşlar (saat/gün/ay bazında) bu başlık altında toplanmalıdır.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Projenizde konaklama gerektiren seyahatlarde kullanaılacak “Harcırahlar” gece sayısı bazında bu başlık altındaki uygun kalem altında belirlenmelidir.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İK altında maaşların belgelenmesi yalnızca iş sözleşmesi, zaman çizelgesi, bordro ve banka ödemeleri ile yapılmalıdır. Fatura belgeli hizmet alımına ilişkin maliyetler İnsan Kaynakları bütçe başlığı altında yer almamalıdır.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Harcırahların belgelenmesinde konaklamaya ait otel faturası veya seyahatin gerçekleştiğine dair yolculuk biletleri sunulmalı, gerekmesi durumunda harcırah bordroları düzenlenerek harcamalar belgelendirilmelidir.</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
        <p:nvSpPr>
          <p:cNvPr id="5" name="TextBox 20">
            <a:extLst>
              <a:ext uri="{FF2B5EF4-FFF2-40B4-BE49-F238E27FC236}">
                <a16:creationId xmlns:a16="http://schemas.microsoft.com/office/drawing/2014/main" id="{B7789194-E158-462C-97C9-DA4ED13C1147}"/>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Tree>
    <p:extLst>
      <p:ext uri="{BB962C8B-B14F-4D97-AF65-F5344CB8AC3E}">
        <p14:creationId xmlns:p14="http://schemas.microsoft.com/office/powerpoint/2010/main" val="8725292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Bütçe Başlığı </a:t>
            </a:r>
            <a:r>
              <a:rPr lang="en-US" sz="2000" b="1" dirty="0">
                <a:latin typeface="Century Gothic" panose="020B0502020202020204" pitchFamily="34" charset="0"/>
              </a:rPr>
              <a:t>2</a:t>
            </a:r>
            <a:r>
              <a:rPr lang="tr-TR" sz="2000" b="1" dirty="0">
                <a:latin typeface="Century Gothic" panose="020B0502020202020204" pitchFamily="34" charset="0"/>
              </a:rPr>
              <a:t> – Seyahat</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Projenizde faaliyetlerin gerçekleştirilmesi için gerekli seyahat masraflarıyla ilgili bilet harcamaları bu başlık altında girilmelidir.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Bilet fiyatı veya toplam seyahat masrafı (örneğin</a:t>
            </a:r>
            <a:r>
              <a:rPr lang="en-US" sz="2000" dirty="0">
                <a:latin typeface="Century Gothic" panose="020B0502020202020204" pitchFamily="34" charset="0"/>
              </a:rPr>
              <a:t>;</a:t>
            </a:r>
            <a:r>
              <a:rPr lang="tr-TR" sz="2000" dirty="0">
                <a:latin typeface="Century Gothic" panose="020B0502020202020204" pitchFamily="34" charset="0"/>
              </a:rPr>
              <a:t> bilet + transfer masrafı) girilebilir.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Bu harcamalarda bilet kopyası, biniş kartları, faturalar belge olarak sunulmalıdır.</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1760170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Bütçe Başlığı </a:t>
            </a:r>
            <a:r>
              <a:rPr lang="en-US" sz="2000" b="1" dirty="0">
                <a:latin typeface="Century Gothic" panose="020B0502020202020204" pitchFamily="34" charset="0"/>
              </a:rPr>
              <a:t>3</a:t>
            </a:r>
            <a:r>
              <a:rPr lang="tr-TR" sz="2000" b="1" dirty="0">
                <a:latin typeface="Century Gothic" panose="020B0502020202020204" pitchFamily="34" charset="0"/>
              </a:rPr>
              <a:t> – Ekipman ve Malzeme</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Projenizde faaliyetlerin gerçekleştirilmesi için gerekli tüm ekipman ve malzeme alımları/kiralamasına ilişkin harcamalar bu başlık altında girilmelidir.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Bu harcamalarla ilgili faturalar belge olarak sunulmalıdır. İhale gerektiren alımlarda tüm ihale belgelerinin (uygulama aşamasında sizlere sunulacak</a:t>
            </a:r>
            <a:r>
              <a:rPr lang="en-US" sz="2000" dirty="0">
                <a:latin typeface="Century Gothic" panose="020B0502020202020204" pitchFamily="34" charset="0"/>
              </a:rPr>
              <a:t> </a:t>
            </a:r>
            <a:r>
              <a:rPr lang="en-US" sz="2000" dirty="0" err="1">
                <a:latin typeface="Century Gothic" panose="020B0502020202020204" pitchFamily="34" charset="0"/>
              </a:rPr>
              <a:t>olan</a:t>
            </a:r>
            <a:r>
              <a:rPr lang="tr-TR" sz="2000" dirty="0">
                <a:latin typeface="Century Gothic" panose="020B0502020202020204" pitchFamily="34" charset="0"/>
              </a:rPr>
              <a:t> ‘Satın</a:t>
            </a:r>
            <a:r>
              <a:rPr lang="en-US" sz="2000" dirty="0">
                <a:latin typeface="Century Gothic" panose="020B0502020202020204" pitchFamily="34" charset="0"/>
              </a:rPr>
              <a:t> A</a:t>
            </a:r>
            <a:r>
              <a:rPr lang="tr-TR" sz="2000" dirty="0">
                <a:latin typeface="Century Gothic" panose="020B0502020202020204" pitchFamily="34" charset="0"/>
              </a:rPr>
              <a:t>lma </a:t>
            </a:r>
            <a:r>
              <a:rPr lang="en-US" sz="2000" dirty="0">
                <a:latin typeface="Century Gothic" panose="020B0502020202020204" pitchFamily="34" charset="0"/>
              </a:rPr>
              <a:t>R</a:t>
            </a:r>
            <a:r>
              <a:rPr lang="tr-TR" sz="2000" dirty="0">
                <a:latin typeface="Century Gothic" panose="020B0502020202020204" pitchFamily="34" charset="0"/>
              </a:rPr>
              <a:t>ehberi</a:t>
            </a:r>
            <a:r>
              <a:rPr lang="en-US" sz="2000" dirty="0">
                <a:latin typeface="Century Gothic" panose="020B0502020202020204" pitchFamily="34" charset="0"/>
              </a:rPr>
              <a:t>’</a:t>
            </a:r>
            <a:r>
              <a:rPr lang="tr-TR" sz="2000" dirty="0">
                <a:latin typeface="Century Gothic" panose="020B0502020202020204" pitchFamily="34" charset="0"/>
              </a:rPr>
              <a:t>ni inceleyiniz); 3500 TL</a:t>
            </a:r>
            <a:r>
              <a:rPr lang="en-US" sz="2000" dirty="0">
                <a:latin typeface="Century Gothic" panose="020B0502020202020204" pitchFamily="34" charset="0"/>
              </a:rPr>
              <a:t>’</a:t>
            </a:r>
            <a:r>
              <a:rPr lang="tr-TR" sz="2000" dirty="0">
                <a:latin typeface="Century Gothic" panose="020B0502020202020204" pitchFamily="34" charset="0"/>
              </a:rPr>
              <a:t>yi aşan alımlarda ise tedarik sözleşmesinin belge olarak sunulması gerektiği unutulmamalıdır.</a:t>
            </a:r>
          </a:p>
          <a:p>
            <a:pPr algn="just">
              <a:spcBef>
                <a:spcPts val="300"/>
              </a:spcBef>
              <a:spcAft>
                <a:spcPts val="3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26543184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4" y="1656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16000"/>
            <a:ext cx="10752000" cy="3534464"/>
          </a:xfrm>
        </p:spPr>
        <p:txBody>
          <a:bodyPr vert="horz" lIns="91440" tIns="108000" rIns="91440" bIns="46800" rtlCol="0">
            <a:noAutofit/>
          </a:bodyPr>
          <a:lstStyle/>
          <a:p>
            <a:pPr marL="0" indent="0" algn="just">
              <a:spcBef>
                <a:spcPts val="0"/>
              </a:spcBef>
              <a:buNone/>
            </a:pPr>
            <a:r>
              <a:rPr lang="tr-TR" sz="2000" b="1" dirty="0">
                <a:latin typeface="Century Gothic" panose="020B0502020202020204" pitchFamily="34" charset="0"/>
              </a:rPr>
              <a:t>Bütçe Başlığı </a:t>
            </a:r>
            <a:r>
              <a:rPr lang="en-US" sz="2000" b="1" dirty="0">
                <a:latin typeface="Century Gothic" panose="020B0502020202020204" pitchFamily="34" charset="0"/>
              </a:rPr>
              <a:t>4 – </a:t>
            </a:r>
            <a:r>
              <a:rPr lang="tr-TR" sz="2000" b="1" dirty="0">
                <a:latin typeface="Century Gothic" panose="020B0502020202020204" pitchFamily="34" charset="0"/>
              </a:rPr>
              <a:t>Yerel</a:t>
            </a:r>
            <a:r>
              <a:rPr lang="en-US" sz="2000" b="1" dirty="0">
                <a:latin typeface="Century Gothic" panose="020B0502020202020204" pitchFamily="34" charset="0"/>
              </a:rPr>
              <a:t> </a:t>
            </a:r>
            <a:r>
              <a:rPr lang="tr-TR" sz="2000" b="1" dirty="0">
                <a:latin typeface="Century Gothic" panose="020B0502020202020204" pitchFamily="34" charset="0"/>
              </a:rPr>
              <a:t>Ofis</a:t>
            </a:r>
          </a:p>
          <a:p>
            <a:pPr algn="just">
              <a:spcBef>
                <a:spcPts val="0"/>
              </a:spcBef>
              <a:buFont typeface="Wingdings" panose="05000000000000000000" pitchFamily="2" charset="2"/>
              <a:buChar char="§"/>
            </a:pPr>
            <a:r>
              <a:rPr lang="tr-TR" sz="2000" dirty="0">
                <a:latin typeface="Century Gothic" panose="020B0502020202020204" pitchFamily="34" charset="0"/>
              </a:rPr>
              <a:t>Projeniz</a:t>
            </a:r>
            <a:r>
              <a:rPr lang="en-US" sz="2000" dirty="0">
                <a:latin typeface="Century Gothic" panose="020B0502020202020204" pitchFamily="34" charset="0"/>
              </a:rPr>
              <a:t> </a:t>
            </a:r>
            <a:r>
              <a:rPr lang="en-US" sz="2000" dirty="0" err="1">
                <a:latin typeface="Century Gothic" panose="020B0502020202020204" pitchFamily="34" charset="0"/>
              </a:rPr>
              <a:t>için</a:t>
            </a:r>
            <a:r>
              <a:rPr lang="tr-TR" sz="2000" dirty="0">
                <a:latin typeface="Century Gothic" panose="020B0502020202020204" pitchFamily="34" charset="0"/>
              </a:rPr>
              <a:t> ayrı bir ofis/mekan kullanıl</a:t>
            </a:r>
            <a:r>
              <a:rPr lang="en-US" sz="2000" dirty="0" err="1">
                <a:latin typeface="Century Gothic" panose="020B0502020202020204" pitchFamily="34" charset="0"/>
              </a:rPr>
              <a:t>ması</a:t>
            </a:r>
            <a:r>
              <a:rPr lang="en-US" sz="2000" dirty="0">
                <a:latin typeface="Century Gothic" panose="020B0502020202020204" pitchFamily="34" charset="0"/>
              </a:rPr>
              <a:t> </a:t>
            </a:r>
            <a:r>
              <a:rPr lang="en-US" sz="2000" dirty="0" err="1">
                <a:latin typeface="Century Gothic" panose="020B0502020202020204" pitchFamily="34" charset="0"/>
              </a:rPr>
              <a:t>gerekli</a:t>
            </a:r>
            <a:r>
              <a:rPr lang="tr-TR" sz="2000" dirty="0">
                <a:latin typeface="Century Gothic" panose="020B0502020202020204" pitchFamily="34" charset="0"/>
              </a:rPr>
              <a:t> ve buna ilişkin ayrı harcamalar söz konusu </a:t>
            </a:r>
            <a:r>
              <a:rPr lang="en-US" sz="2000" dirty="0" err="1">
                <a:latin typeface="Century Gothic" panose="020B0502020202020204" pitchFamily="34" charset="0"/>
              </a:rPr>
              <a:t>ise</a:t>
            </a:r>
            <a:r>
              <a:rPr lang="en-US" sz="2000" dirty="0">
                <a:latin typeface="Century Gothic" panose="020B0502020202020204" pitchFamily="34" charset="0"/>
              </a:rPr>
              <a:t>,</a:t>
            </a:r>
            <a:r>
              <a:rPr lang="tr-TR" sz="2000" dirty="0">
                <a:latin typeface="Century Gothic" panose="020B0502020202020204" pitchFamily="34" charset="0"/>
              </a:rPr>
              <a:t> bunlar yerel ofis başlığı altında girilmelidir.</a:t>
            </a:r>
          </a:p>
          <a:p>
            <a:pPr algn="just">
              <a:spcBef>
                <a:spcPts val="0"/>
              </a:spcBef>
              <a:buFont typeface="Wingdings" panose="05000000000000000000" pitchFamily="2" charset="2"/>
              <a:buChar char="§"/>
            </a:pPr>
            <a:r>
              <a:rPr lang="tr-TR" sz="2000" dirty="0">
                <a:latin typeface="Century Gothic" panose="020B0502020202020204" pitchFamily="34" charset="0"/>
              </a:rPr>
              <a:t>Harcamalar ay bazında belirtilmeli ve ilgili faturalarla belgelendirilmelidir.</a:t>
            </a:r>
          </a:p>
          <a:p>
            <a:pPr algn="just">
              <a:spcBef>
                <a:spcPts val="0"/>
              </a:spcBef>
              <a:buFont typeface="Wingdings" panose="05000000000000000000" pitchFamily="2" charset="2"/>
              <a:buChar char="§"/>
            </a:pPr>
            <a:r>
              <a:rPr lang="tr-TR" sz="2000" dirty="0">
                <a:latin typeface="Century Gothic" panose="020B0502020202020204" pitchFamily="34" charset="0"/>
              </a:rPr>
              <a:t>Hali hazırda </a:t>
            </a:r>
            <a:r>
              <a:rPr lang="en-US" sz="2000" dirty="0" err="1">
                <a:latin typeface="Century Gothic" panose="020B0502020202020204" pitchFamily="34" charset="0"/>
              </a:rPr>
              <a:t>mevcut</a:t>
            </a:r>
            <a:r>
              <a:rPr lang="en-US" sz="2000" dirty="0">
                <a:latin typeface="Century Gothic" panose="020B0502020202020204" pitchFamily="34" charset="0"/>
              </a:rPr>
              <a:t> </a:t>
            </a:r>
            <a:r>
              <a:rPr lang="tr-TR" sz="2000" dirty="0">
                <a:latin typeface="Century Gothic" panose="020B0502020202020204" pitchFamily="34" charset="0"/>
              </a:rPr>
              <a:t>bir ofis kullanılacaksa buna ilişkin harcamalar İdari Giderler’den temin edilebilir.</a:t>
            </a:r>
          </a:p>
          <a:p>
            <a:pPr algn="just">
              <a:spcBef>
                <a:spcPts val="0"/>
              </a:spcBef>
              <a:buFont typeface="Wingdings" panose="05000000000000000000" pitchFamily="2" charset="2"/>
              <a:buChar char="§"/>
            </a:pPr>
            <a:r>
              <a:rPr lang="tr-TR" sz="2000" dirty="0">
                <a:latin typeface="Century Gothic" panose="020B0502020202020204" pitchFamily="34" charset="0"/>
              </a:rPr>
              <a:t>Projenizde bir araç kiralama sözkonusu ise aracın yakıt ve bakım masrafları</a:t>
            </a:r>
            <a:r>
              <a:rPr lang="en-US" sz="2000" dirty="0">
                <a:latin typeface="Century Gothic" panose="020B0502020202020204" pitchFamily="34" charset="0"/>
              </a:rPr>
              <a:t>,</a:t>
            </a:r>
            <a:r>
              <a:rPr lang="tr-TR" sz="2000" dirty="0">
                <a:latin typeface="Century Gothic" panose="020B0502020202020204" pitchFamily="34" charset="0"/>
              </a:rPr>
              <a:t> </a:t>
            </a:r>
            <a:r>
              <a:rPr lang="en-US" sz="2000" dirty="0" err="1">
                <a:latin typeface="Century Gothic" panose="020B0502020202020204" pitchFamily="34" charset="0"/>
              </a:rPr>
              <a:t>bu</a:t>
            </a:r>
            <a:r>
              <a:rPr lang="tr-TR" sz="2000" dirty="0">
                <a:latin typeface="Century Gothic" panose="020B0502020202020204" pitchFamily="34" charset="0"/>
              </a:rPr>
              <a:t> kalem altında tanımlanabilir. Bu durumda harcanan yakıtlara ait mali belgeler ve takip çizelgeleri mutlaka </a:t>
            </a:r>
            <a:r>
              <a:rPr lang="en-US" sz="2000" dirty="0" err="1">
                <a:latin typeface="Century Gothic" panose="020B0502020202020204" pitchFamily="34" charset="0"/>
              </a:rPr>
              <a:t>kayıt</a:t>
            </a:r>
            <a:r>
              <a:rPr lang="en-US" sz="2000" dirty="0">
                <a:latin typeface="Century Gothic" panose="020B0502020202020204" pitchFamily="34" charset="0"/>
              </a:rPr>
              <a:t> </a:t>
            </a:r>
            <a:r>
              <a:rPr lang="en-US" sz="2000" dirty="0" err="1">
                <a:latin typeface="Century Gothic" panose="020B0502020202020204" pitchFamily="34" charset="0"/>
              </a:rPr>
              <a:t>altında</a:t>
            </a:r>
            <a:r>
              <a:rPr lang="en-US" sz="2000" dirty="0">
                <a:latin typeface="Century Gothic" panose="020B0502020202020204" pitchFamily="34" charset="0"/>
              </a:rPr>
              <a:t> </a:t>
            </a:r>
            <a:r>
              <a:rPr lang="en-US" sz="2000" dirty="0" err="1">
                <a:latin typeface="Century Gothic" panose="020B0502020202020204" pitchFamily="34" charset="0"/>
              </a:rPr>
              <a:t>tutulmalıdır</a:t>
            </a:r>
            <a:r>
              <a:rPr lang="en-US" sz="2000" dirty="0">
                <a:latin typeface="Century Gothic" panose="020B0502020202020204" pitchFamily="34" charset="0"/>
              </a:rPr>
              <a:t>.</a:t>
            </a:r>
            <a:endParaRPr lang="tr-TR" sz="2000" dirty="0">
              <a:latin typeface="Century Gothic" panose="020B0502020202020204" pitchFamily="34" charset="0"/>
            </a:endParaRPr>
          </a:p>
          <a:p>
            <a:pPr algn="just">
              <a:spcBef>
                <a:spcPts val="0"/>
              </a:spcBef>
              <a:buFont typeface="Wingdings" panose="05000000000000000000" pitchFamily="2" charset="2"/>
              <a:buChar char="§"/>
            </a:pPr>
            <a:r>
              <a:rPr lang="tr-TR" sz="2000" dirty="0">
                <a:latin typeface="Century Gothic" panose="020B0502020202020204" pitchFamily="34" charset="0"/>
              </a:rPr>
              <a:t>Elektrik, </a:t>
            </a:r>
            <a:r>
              <a:rPr lang="en-US" sz="2000" dirty="0">
                <a:latin typeface="Century Gothic" panose="020B0502020202020204" pitchFamily="34" charset="0"/>
              </a:rPr>
              <a:t>t</a:t>
            </a:r>
            <a:r>
              <a:rPr lang="tr-TR" sz="2000" dirty="0">
                <a:latin typeface="Century Gothic" panose="020B0502020202020204" pitchFamily="34" charset="0"/>
              </a:rPr>
              <a:t>elefon, </a:t>
            </a:r>
            <a:r>
              <a:rPr lang="en-US" sz="2000" dirty="0" err="1">
                <a:latin typeface="Century Gothic" panose="020B0502020202020204" pitchFamily="34" charset="0"/>
              </a:rPr>
              <a:t>i</a:t>
            </a:r>
            <a:r>
              <a:rPr lang="tr-TR" sz="2000" dirty="0">
                <a:latin typeface="Century Gothic" panose="020B0502020202020204" pitchFamily="34" charset="0"/>
              </a:rPr>
              <a:t>nternet bağlantısı gibi proje uygulama süresi içerisinde kullanılması gereken alt yapı hizmetlerinin maliyetleri bu bütçe başlığı altında karşılanabilir. </a:t>
            </a:r>
          </a:p>
          <a:p>
            <a:pPr algn="just">
              <a:spcBef>
                <a:spcPts val="0"/>
              </a:spcBef>
              <a:buFont typeface="Wingdings" panose="05000000000000000000" pitchFamily="2" charset="2"/>
              <a:buChar char="§"/>
            </a:pPr>
            <a:r>
              <a:rPr lang="tr-TR" sz="2000" dirty="0">
                <a:latin typeface="Century Gothic" panose="020B0502020202020204" pitchFamily="34" charset="0"/>
              </a:rPr>
              <a:t>Proje faaliyetleriniz süresince yapılacak </a:t>
            </a:r>
            <a:r>
              <a:rPr lang="en-US" sz="2000" dirty="0" err="1">
                <a:latin typeface="Century Gothic" panose="020B0502020202020204" pitchFamily="34" charset="0"/>
              </a:rPr>
              <a:t>aktiviteler</a:t>
            </a:r>
            <a:r>
              <a:rPr lang="tr-TR" sz="2000" dirty="0">
                <a:latin typeface="Century Gothic" panose="020B0502020202020204" pitchFamily="34" charset="0"/>
              </a:rPr>
              <a:t> için gerekli olan tüm kırtasiye malzeme</a:t>
            </a:r>
            <a:r>
              <a:rPr lang="en-US" sz="2000" dirty="0" err="1">
                <a:latin typeface="Century Gothic" panose="020B0502020202020204" pitchFamily="34" charset="0"/>
              </a:rPr>
              <a:t>lerinin</a:t>
            </a:r>
            <a:r>
              <a:rPr lang="tr-TR" sz="2000" dirty="0">
                <a:latin typeface="Century Gothic" panose="020B0502020202020204" pitchFamily="34" charset="0"/>
              </a:rPr>
              <a:t> temini de yine bu bütçe başlığı altında maliyetlendirilmelidir.</a:t>
            </a:r>
          </a:p>
          <a:p>
            <a:pPr algn="just">
              <a:spcBef>
                <a:spcPts val="0"/>
              </a:spcBef>
              <a:buFont typeface="Wingdings" panose="05000000000000000000" pitchFamily="2" charset="2"/>
              <a:buChar char="§"/>
            </a:pPr>
            <a:r>
              <a:rPr lang="tr-TR" sz="2000" dirty="0">
                <a:latin typeface="Century Gothic" panose="020B0502020202020204" pitchFamily="34" charset="0"/>
              </a:rPr>
              <a:t>Tüm harcama kalemleri uygun harcama belgeleri ile mali raporlarda ispatlanmak zorundadır.</a:t>
            </a:r>
          </a:p>
          <a:p>
            <a:pPr algn="just">
              <a:spcBef>
                <a:spcPts val="0"/>
              </a:spcBef>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11850886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Bütçe Başlığı </a:t>
            </a:r>
            <a:r>
              <a:rPr lang="en-US" sz="2000" b="1" dirty="0">
                <a:latin typeface="Century Gothic" panose="020B0502020202020204" pitchFamily="34" charset="0"/>
              </a:rPr>
              <a:t>5 – </a:t>
            </a:r>
            <a:r>
              <a:rPr lang="tr-TR" sz="2000" b="1" dirty="0">
                <a:latin typeface="Century Gothic" panose="020B0502020202020204" pitchFamily="34" charset="0"/>
              </a:rPr>
              <a:t>Diğer</a:t>
            </a:r>
            <a:r>
              <a:rPr lang="en-US" sz="2000" b="1" dirty="0">
                <a:latin typeface="Century Gothic" panose="020B0502020202020204" pitchFamily="34" charset="0"/>
              </a:rPr>
              <a:t> </a:t>
            </a:r>
            <a:r>
              <a:rPr lang="tr-TR" sz="2000" b="1" dirty="0">
                <a:latin typeface="Century Gothic" panose="020B0502020202020204" pitchFamily="34" charset="0"/>
              </a:rPr>
              <a:t>Giderler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Bu bütçe başlığında projenizde yer alan faaliyetlerin gerçekleştirilmesi için gerekli tüm hizmet alımlarına ilişkin harcamalar yer almalıdır. </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Hizmet alımlarından bazıları ihale gerektirebilir. Bu gibi durumlarda tüm ihale belgeleri, sözleşme ve faturası; ihale eşik değerinin (Değerlere ‘Satın</a:t>
            </a:r>
            <a:r>
              <a:rPr lang="en-US" sz="2000" dirty="0">
                <a:latin typeface="Century Gothic" panose="020B0502020202020204" pitchFamily="34" charset="0"/>
              </a:rPr>
              <a:t> A</a:t>
            </a:r>
            <a:r>
              <a:rPr lang="tr-TR" sz="2000" dirty="0">
                <a:latin typeface="Century Gothic" panose="020B0502020202020204" pitchFamily="34" charset="0"/>
              </a:rPr>
              <a:t>lma </a:t>
            </a:r>
            <a:r>
              <a:rPr lang="en-US" sz="2000" dirty="0">
                <a:latin typeface="Century Gothic" panose="020B0502020202020204" pitchFamily="34" charset="0"/>
              </a:rPr>
              <a:t>R</a:t>
            </a:r>
            <a:r>
              <a:rPr lang="tr-TR" sz="2000" dirty="0">
                <a:latin typeface="Century Gothic" panose="020B0502020202020204" pitchFamily="34" charset="0"/>
              </a:rPr>
              <a:t>ehberi</a:t>
            </a:r>
            <a:r>
              <a:rPr lang="en-US" sz="2000" dirty="0">
                <a:latin typeface="Century Gothic" panose="020B0502020202020204" pitchFamily="34" charset="0"/>
              </a:rPr>
              <a:t>’</a:t>
            </a:r>
            <a:r>
              <a:rPr lang="tr-TR" sz="2000" dirty="0">
                <a:latin typeface="Century Gothic" panose="020B0502020202020204" pitchFamily="34" charset="0"/>
              </a:rPr>
              <a:t>nden ulaşılabilir) altında ama 3</a:t>
            </a:r>
            <a:r>
              <a:rPr lang="en-US" sz="2000" dirty="0">
                <a:latin typeface="Century Gothic" panose="020B0502020202020204" pitchFamily="34" charset="0"/>
              </a:rPr>
              <a:t>.</a:t>
            </a:r>
            <a:r>
              <a:rPr lang="tr-TR" sz="2000" dirty="0">
                <a:latin typeface="Century Gothic" panose="020B0502020202020204" pitchFamily="34" charset="0"/>
              </a:rPr>
              <a:t>500 TL’nin üzerindeki tüm alımlarda ise bir tedarik sözleşmesi ve ödemenin yapılmış olduğunu göster</a:t>
            </a:r>
            <a:r>
              <a:rPr lang="en-US" sz="2000" dirty="0" err="1">
                <a:latin typeface="Century Gothic" panose="020B0502020202020204" pitchFamily="34" charset="0"/>
              </a:rPr>
              <a:t>en</a:t>
            </a:r>
            <a:r>
              <a:rPr lang="tr-TR" sz="2000" dirty="0">
                <a:latin typeface="Century Gothic" panose="020B0502020202020204" pitchFamily="34" charset="0"/>
              </a:rPr>
              <a:t> faturanın sunulması gerekir (Sözleşme Makamı bu ihalelere gözlemci olarak katılabilir)</a:t>
            </a:r>
            <a:r>
              <a:rPr lang="en-US" sz="2000" dirty="0">
                <a:latin typeface="Century Gothic" panose="020B0502020202020204" pitchFamily="34" charset="0"/>
              </a:rPr>
              <a:t>.</a:t>
            </a: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Sözleşmeden doğan gerekliliklerle ilgili harcamalar da bu başlık altında girilmelidir.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Bu kalem altındaki tüm harcamalar için faturalar belge olarak sunulmalıdır</a:t>
            </a:r>
          </a:p>
        </p:txBody>
      </p:sp>
    </p:spTree>
    <p:extLst>
      <p:ext uri="{BB962C8B-B14F-4D97-AF65-F5344CB8AC3E}">
        <p14:creationId xmlns:p14="http://schemas.microsoft.com/office/powerpoint/2010/main" val="328513862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1330036" y="1825625"/>
            <a:ext cx="9337964" cy="4351338"/>
          </a:xfrm>
          <a:prstGeom prst="rect">
            <a:avLst/>
          </a:prstGeom>
        </p:spPr>
      </p:pic>
      <p:sp>
        <p:nvSpPr>
          <p:cNvPr id="6" name="TextBox 20">
            <a:extLst>
              <a:ext uri="{FF2B5EF4-FFF2-40B4-BE49-F238E27FC236}">
                <a16:creationId xmlns:a16="http://schemas.microsoft.com/office/drawing/2014/main" id="{01168FE8-E3D7-4E37-A33C-DF02E9245416}"/>
              </a:ext>
            </a:extLst>
          </p:cNvPr>
          <p:cNvSpPr txBox="1">
            <a:spLocks noGrp="1"/>
          </p:cNvSpPr>
          <p:nvPr>
            <p:ph type="title"/>
          </p:nvPr>
        </p:nvSpPr>
        <p:spPr>
          <a:xfrm>
            <a:off x="-2366963" y="1400893"/>
            <a:ext cx="10515600" cy="424732"/>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 (İhale Eşik Değerleri)</a:t>
            </a:r>
          </a:p>
        </p:txBody>
      </p:sp>
    </p:spTree>
    <p:extLst>
      <p:ext uri="{BB962C8B-B14F-4D97-AF65-F5344CB8AC3E}">
        <p14:creationId xmlns:p14="http://schemas.microsoft.com/office/powerpoint/2010/main" val="14173411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Bütçe Başlığı </a:t>
            </a:r>
            <a:r>
              <a:rPr lang="en-US" sz="2000" b="1" dirty="0">
                <a:latin typeface="Century Gothic" panose="020B0502020202020204" pitchFamily="34" charset="0"/>
              </a:rPr>
              <a:t>6 – </a:t>
            </a:r>
            <a:r>
              <a:rPr lang="tr-TR" sz="2000" b="1" dirty="0">
                <a:latin typeface="Century Gothic" panose="020B0502020202020204" pitchFamily="34" charset="0"/>
              </a:rPr>
              <a:t>Diğer</a:t>
            </a: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Projenizde gerekli ve üstteki bütçe başlıklarının altına girmeyen diğer harcamalar “Diğer” bütçe başlığı altında girilmelidir.</a:t>
            </a:r>
          </a:p>
          <a:p>
            <a:pPr marL="0" indent="0" algn="just">
              <a:spcBef>
                <a:spcPts val="1800"/>
              </a:spcBef>
              <a:spcAft>
                <a:spcPts val="1800"/>
              </a:spcAft>
              <a:buNone/>
            </a:pPr>
            <a:r>
              <a:rPr lang="tr-TR" sz="2000" dirty="0">
                <a:latin typeface="Century Gothic" panose="020B0502020202020204" pitchFamily="34" charset="0"/>
              </a:rPr>
              <a:t>Örneğin </a:t>
            </a:r>
            <a:r>
              <a:rPr lang="tr-TR" sz="2000" b="1" dirty="0">
                <a:latin typeface="Century Gothic" panose="020B0502020202020204" pitchFamily="34" charset="0"/>
              </a:rPr>
              <a:t>“İklim değişikliğine uyum sağlamaya yönelik kullanılacak enerji kaynaklarının yerleştirilebilmesi için yapılacak ufak çaplı altyapı işleri gibi…</a:t>
            </a:r>
          </a:p>
          <a:p>
            <a:pPr marL="0" indent="0" algn="just">
              <a:spcBef>
                <a:spcPts val="1800"/>
              </a:spcBef>
              <a:spcAft>
                <a:spcPts val="1800"/>
              </a:spcAft>
              <a:buNone/>
            </a:pPr>
            <a:r>
              <a:rPr lang="tr-TR" sz="2000" b="1" dirty="0">
                <a:latin typeface="Century Gothic" panose="020B0502020202020204" pitchFamily="34" charset="0"/>
              </a:rPr>
              <a:t>Bütçenizdeki (1-6) tüm harcamalar banka aracılığıyla yapılmalı ve banka hesap hareketlerinden takip edilebilmelidir. </a:t>
            </a:r>
            <a:endParaRPr lang="tr-TR"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20018393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08125" y="1692000"/>
            <a:ext cx="104500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Bütçe</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52000" cy="3534464"/>
          </a:xfrm>
        </p:spPr>
        <p:txBody>
          <a:bodyPr vert="horz" lIns="91440" tIns="108000" rIns="91440" bIns="46800" rtlCol="0">
            <a:noAutofit/>
          </a:bodyPr>
          <a:lstStyle/>
          <a:p>
            <a:pPr marL="0" indent="0" algn="just">
              <a:spcBef>
                <a:spcPts val="300"/>
              </a:spcBef>
              <a:spcAft>
                <a:spcPts val="300"/>
              </a:spcAft>
              <a:buNone/>
            </a:pPr>
            <a:r>
              <a:rPr lang="tr-TR" sz="2000" b="1" dirty="0">
                <a:latin typeface="Century Gothic" panose="020B0502020202020204" pitchFamily="34" charset="0"/>
              </a:rPr>
              <a:t>Gider </a:t>
            </a:r>
            <a:r>
              <a:rPr lang="en-US" sz="2000" b="1" dirty="0">
                <a:latin typeface="Century Gothic" panose="020B0502020202020204" pitchFamily="34" charset="0"/>
              </a:rPr>
              <a:t>G</a:t>
            </a:r>
            <a:r>
              <a:rPr lang="tr-TR" sz="2000" b="1" dirty="0">
                <a:latin typeface="Century Gothic" panose="020B0502020202020204" pitchFamily="34" charset="0"/>
              </a:rPr>
              <a:t>erekçeleri</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Bütçenizde girilen her bir maliyet için ayrı ayrı hangi faaliyetle ilişkili olduğu ve neden gerekli olduğu bilgileri verilmelidir.</a:t>
            </a:r>
          </a:p>
          <a:p>
            <a:pPr marL="0" indent="0" algn="just">
              <a:spcBef>
                <a:spcPts val="300"/>
              </a:spcBef>
              <a:spcAft>
                <a:spcPts val="300"/>
              </a:spcAft>
              <a:buNone/>
            </a:pPr>
            <a:endParaRPr lang="tr-TR" sz="2000" b="1" dirty="0">
              <a:latin typeface="Century Gothic" panose="020B0502020202020204" pitchFamily="34" charset="0"/>
            </a:endParaRPr>
          </a:p>
          <a:p>
            <a:pPr marL="0" indent="0" algn="just">
              <a:spcBef>
                <a:spcPts val="300"/>
              </a:spcBef>
              <a:spcAft>
                <a:spcPts val="300"/>
              </a:spcAft>
              <a:buNone/>
            </a:pPr>
            <a:r>
              <a:rPr lang="tr-TR" sz="2000" b="1" dirty="0">
                <a:latin typeface="Century Gothic" panose="020B0502020202020204" pitchFamily="34" charset="0"/>
              </a:rPr>
              <a:t>Beklenen </a:t>
            </a:r>
            <a:r>
              <a:rPr lang="en-US" sz="2000" b="1" dirty="0">
                <a:latin typeface="Century Gothic" panose="020B0502020202020204" pitchFamily="34" charset="0"/>
              </a:rPr>
              <a:t>F</a:t>
            </a:r>
            <a:r>
              <a:rPr lang="tr-TR" sz="2000" b="1" dirty="0">
                <a:latin typeface="Century Gothic" panose="020B0502020202020204" pitchFamily="34" charset="0"/>
              </a:rPr>
              <a:t>on </a:t>
            </a:r>
            <a:r>
              <a:rPr lang="en-US" sz="2000" b="1" dirty="0">
                <a:latin typeface="Century Gothic" panose="020B0502020202020204" pitchFamily="34" charset="0"/>
              </a:rPr>
              <a:t>K</a:t>
            </a:r>
            <a:r>
              <a:rPr lang="tr-TR" sz="2000" b="1" dirty="0">
                <a:latin typeface="Century Gothic" panose="020B0502020202020204" pitchFamily="34" charset="0"/>
              </a:rPr>
              <a:t>aynakları</a:t>
            </a:r>
          </a:p>
          <a:p>
            <a:pPr algn="just">
              <a:spcBef>
                <a:spcPts val="300"/>
              </a:spcBef>
              <a:spcAft>
                <a:spcPts val="300"/>
              </a:spcAft>
              <a:buFont typeface="Wingdings" panose="05000000000000000000" pitchFamily="2" charset="2"/>
              <a:buChar char="§"/>
            </a:pPr>
            <a:r>
              <a:rPr lang="tr-TR" sz="2000" dirty="0">
                <a:latin typeface="Century Gothic" panose="020B0502020202020204" pitchFamily="34" charset="0"/>
              </a:rPr>
              <a:t>Başvuru sahibi katkısı ve AB katkı miktarı ve yüzdesi ayrı ayrı verilmelidir</a:t>
            </a:r>
            <a:r>
              <a:rPr lang="tr-TR" sz="2000" b="1" dirty="0">
                <a:latin typeface="Century Gothic" panose="020B0502020202020204" pitchFamily="34" charset="0"/>
              </a:rPr>
              <a:t>.</a:t>
            </a:r>
          </a:p>
        </p:txBody>
      </p:sp>
    </p:spTree>
    <p:extLst>
      <p:ext uri="{BB962C8B-B14F-4D97-AF65-F5344CB8AC3E}">
        <p14:creationId xmlns:p14="http://schemas.microsoft.com/office/powerpoint/2010/main" val="12530843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4351338"/>
          </a:xfrm>
        </p:spPr>
        <p:txBody>
          <a:bodyPr vert="horz" lIns="91440" tIns="108000" rIns="91440" bIns="0" rtlCol="0">
            <a:noAutofit/>
          </a:bodyPr>
          <a:lstStyle/>
          <a:p>
            <a:pPr marL="0" indent="0">
              <a:spcBef>
                <a:spcPts val="300"/>
              </a:spcBef>
              <a:spcAft>
                <a:spcPts val="300"/>
              </a:spcAft>
              <a:buClr>
                <a:srgbClr val="000066"/>
              </a:buClr>
              <a:buNone/>
              <a:defRPr/>
            </a:pPr>
            <a:r>
              <a:rPr lang="tr-TR" sz="2000" b="1" dirty="0">
                <a:latin typeface="Century Gothic" panose="020B0502020202020204" pitchFamily="34" charset="0"/>
              </a:rPr>
              <a:t>Bölüm 2 – Proje </a:t>
            </a:r>
            <a:r>
              <a:rPr lang="en-US" sz="2000" b="1" dirty="0">
                <a:solidFill>
                  <a:schemeClr val="accent1">
                    <a:lumMod val="75000"/>
                  </a:schemeClr>
                </a:solidFill>
                <a:latin typeface="Century Gothic" panose="020B0502020202020204" pitchFamily="34" charset="0"/>
              </a:rPr>
              <a:t>(the Action)</a:t>
            </a:r>
          </a:p>
          <a:p>
            <a:pPr>
              <a:spcBef>
                <a:spcPts val="300"/>
              </a:spcBef>
              <a:spcAft>
                <a:spcPts val="300"/>
              </a:spcAft>
              <a:buFont typeface="Wingdings" panose="05000000000000000000" pitchFamily="2" charset="2"/>
              <a:buChar char="§"/>
              <a:defRPr/>
            </a:pPr>
            <a:r>
              <a:rPr lang="en-US" sz="1800" dirty="0">
                <a:latin typeface="Century Gothic" panose="020B0502020202020204" pitchFamily="34" charset="0"/>
              </a:rPr>
              <a:t> </a:t>
            </a:r>
            <a:r>
              <a:rPr lang="tr-TR" sz="1800" dirty="0">
                <a:latin typeface="Century Gothic" panose="020B0502020202020204" pitchFamily="34" charset="0"/>
              </a:rPr>
              <a:t>Deneyim:</a:t>
            </a:r>
          </a:p>
          <a:p>
            <a:pPr lvl="1">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2.2 Başvuru sahibinin deneyimi – </a:t>
            </a:r>
            <a:r>
              <a:rPr lang="tr-TR" sz="1800" dirty="0" err="1">
                <a:latin typeface="Century Gothic" panose="020B0502020202020204" pitchFamily="34" charset="0"/>
              </a:rPr>
              <a:t>Lead</a:t>
            </a:r>
            <a:r>
              <a:rPr lang="tr-TR" sz="1800" dirty="0">
                <a:latin typeface="Century Gothic" panose="020B0502020202020204" pitchFamily="34" charset="0"/>
              </a:rPr>
              <a:t> </a:t>
            </a:r>
            <a:r>
              <a:rPr lang="tr-TR" sz="1800" dirty="0" err="1">
                <a:latin typeface="Century Gothic" panose="020B0502020202020204" pitchFamily="34" charset="0"/>
              </a:rPr>
              <a:t>applicant’s</a:t>
            </a:r>
            <a:r>
              <a:rPr lang="tr-TR" sz="1800" dirty="0">
                <a:latin typeface="Century Gothic" panose="020B0502020202020204" pitchFamily="34" charset="0"/>
              </a:rPr>
              <a:t> </a:t>
            </a:r>
            <a:r>
              <a:rPr lang="tr-TR" sz="1800" dirty="0" err="1">
                <a:latin typeface="Century Gothic" panose="020B0502020202020204" pitchFamily="34" charset="0"/>
              </a:rPr>
              <a:t>experience</a:t>
            </a:r>
            <a:endParaRPr lang="tr-TR" sz="1800" dirty="0">
              <a:latin typeface="Century Gothic" panose="020B0502020202020204" pitchFamily="34" charset="0"/>
            </a:endParaRPr>
          </a:p>
          <a:p>
            <a:pPr lvl="1">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2.3 Eş-başvuran(lar)ın (varsa) deneyimi – </a:t>
            </a:r>
            <a:r>
              <a:rPr lang="tr-TR" sz="1800" dirty="0" err="1">
                <a:latin typeface="Century Gothic" panose="020B0502020202020204" pitchFamily="34" charset="0"/>
              </a:rPr>
              <a:t>Co-applicant</a:t>
            </a:r>
            <a:r>
              <a:rPr lang="tr-TR" sz="1800" dirty="0">
                <a:latin typeface="Century Gothic" panose="020B0502020202020204" pitchFamily="34" charset="0"/>
              </a:rPr>
              <a:t>(s)’s </a:t>
            </a:r>
            <a:r>
              <a:rPr lang="tr-TR" sz="1800" dirty="0" err="1">
                <a:latin typeface="Century Gothic" panose="020B0502020202020204" pitchFamily="34" charset="0"/>
              </a:rPr>
              <a:t>experience</a:t>
            </a:r>
            <a:endParaRPr lang="tr-TR" sz="1800" dirty="0">
              <a:latin typeface="Century Gothic" panose="020B0502020202020204" pitchFamily="34" charset="0"/>
            </a:endParaRPr>
          </a:p>
          <a:p>
            <a:pPr lvl="1">
              <a:spcBef>
                <a:spcPts val="300"/>
              </a:spcBef>
              <a:spcAft>
                <a:spcPts val="300"/>
              </a:spcAft>
              <a:buFont typeface="Wingdings" panose="05000000000000000000" pitchFamily="2" charset="2"/>
              <a:buChar char="Ø"/>
              <a:defRPr/>
            </a:pPr>
            <a:r>
              <a:rPr lang="tr-TR" sz="1800" dirty="0">
                <a:latin typeface="Century Gothic" panose="020B0502020202020204" pitchFamily="34" charset="0"/>
              </a:rPr>
              <a:t>2.4 Bağlı kuruluş(lar)ın (varsa) deneyimi - </a:t>
            </a:r>
            <a:r>
              <a:rPr lang="en-GB" sz="1800" dirty="0">
                <a:latin typeface="Century Gothic" panose="020B0502020202020204" pitchFamily="34" charset="0"/>
              </a:rPr>
              <a:t>Affiliated entity(</a:t>
            </a:r>
            <a:r>
              <a:rPr lang="en-GB" sz="1800" dirty="0" err="1">
                <a:latin typeface="Century Gothic" panose="020B0502020202020204" pitchFamily="34" charset="0"/>
              </a:rPr>
              <a:t>ies</a:t>
            </a:r>
            <a:r>
              <a:rPr lang="en-GB" sz="1800" dirty="0">
                <a:latin typeface="Century Gothic" panose="020B0502020202020204" pitchFamily="34" charset="0"/>
              </a:rPr>
              <a:t>)  experience </a:t>
            </a:r>
            <a:endParaRPr lang="tr-TR" sz="1800" dirty="0">
              <a:latin typeface="Century Gothic" panose="020B0502020202020204" pitchFamily="34" charset="0"/>
            </a:endParaRP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sp>
        <p:nvSpPr>
          <p:cNvPr id="5" name="TextBox 20">
            <a:extLst>
              <a:ext uri="{FF2B5EF4-FFF2-40B4-BE49-F238E27FC236}">
                <a16:creationId xmlns:a16="http://schemas.microsoft.com/office/drawing/2014/main" id="{1F8E3CE2-4525-4C32-B62F-5DEBD51DB3E5}"/>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113140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5510679"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Hibe Kuralları / Önemli Hatırlatmalar</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63163"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Ayrıca, proje </a:t>
            </a:r>
            <a:r>
              <a:rPr lang="en-US" sz="2000" dirty="0">
                <a:latin typeface="Century Gothic" panose="020B0502020202020204" pitchFamily="34" charset="0"/>
              </a:rPr>
              <a:t>ö</a:t>
            </a:r>
            <a:r>
              <a:rPr lang="tr-TR" sz="2000" dirty="0">
                <a:latin typeface="Century Gothic" panose="020B0502020202020204" pitchFamily="34" charset="0"/>
              </a:rPr>
              <a:t>n </a:t>
            </a:r>
            <a:r>
              <a:rPr lang="en-US" sz="2000" dirty="0">
                <a:latin typeface="Century Gothic" panose="020B0502020202020204" pitchFamily="34" charset="0"/>
              </a:rPr>
              <a:t>t</a:t>
            </a:r>
            <a:r>
              <a:rPr lang="tr-TR" sz="2000" dirty="0">
                <a:latin typeface="Century Gothic" panose="020B0502020202020204" pitchFamily="34" charset="0"/>
              </a:rPr>
              <a:t>eklifinde belirtilen proje temel unsurları ve ana faaliyetler tam başvuru formu sunulurken </a:t>
            </a:r>
            <a:r>
              <a:rPr lang="tr-TR" sz="2000" b="1" dirty="0">
                <a:latin typeface="Century Gothic" panose="020B0502020202020204" pitchFamily="34" charset="0"/>
              </a:rPr>
              <a:t>değiştirilemez.</a:t>
            </a:r>
            <a:endParaRPr lang="en-US" sz="2000" b="1" dirty="0">
              <a:latin typeface="Century Gothic" panose="020B0502020202020204" pitchFamily="34" charset="0"/>
            </a:endParaRPr>
          </a:p>
          <a:p>
            <a:pPr algn="just">
              <a:spcBef>
                <a:spcPts val="600"/>
              </a:spcBef>
              <a:spcAft>
                <a:spcPts val="600"/>
              </a:spcAft>
              <a:buFont typeface="Wingdings" panose="05000000000000000000" pitchFamily="2" charset="2"/>
              <a:buChar char="§"/>
            </a:pPr>
            <a:endParaRPr lang="tr-TR" sz="2000" b="1"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Ön </a:t>
            </a:r>
            <a:r>
              <a:rPr lang="en-US" sz="2000" dirty="0" err="1">
                <a:latin typeface="Century Gothic" panose="020B0502020202020204" pitchFamily="34" charset="0"/>
              </a:rPr>
              <a:t>Teklif</a:t>
            </a:r>
            <a:r>
              <a:rPr lang="en-US" sz="2000" dirty="0">
                <a:latin typeface="Century Gothic" panose="020B0502020202020204" pitchFamily="34" charset="0"/>
              </a:rPr>
              <a:t> </a:t>
            </a:r>
            <a:r>
              <a:rPr lang="en-US" sz="2000" dirty="0" err="1">
                <a:latin typeface="Century Gothic" panose="020B0502020202020204" pitchFamily="34" charset="0"/>
              </a:rPr>
              <a:t>Formu’nda</a:t>
            </a:r>
            <a:r>
              <a:rPr lang="tr-TR" sz="2000" dirty="0">
                <a:latin typeface="Century Gothic" panose="020B0502020202020204" pitchFamily="34" charset="0"/>
              </a:rPr>
              <a:t> belirtilen eş-başvuran(lar) Tam Başvuru Formu’nda değiştirilemez; </a:t>
            </a:r>
            <a:r>
              <a:rPr lang="tr-TR" sz="2000" b="1" dirty="0">
                <a:latin typeface="Century Gothic" panose="020B0502020202020204" pitchFamily="34" charset="0"/>
              </a:rPr>
              <a:t>ancak, Değerlendirme Komitesi ve/veya Sözleşme Makamı tarafından uygun bulunabilecek sağlam bir gerekçenin bulunması durumunda </a:t>
            </a:r>
            <a:r>
              <a:rPr lang="tr-TR" sz="2000" dirty="0">
                <a:latin typeface="Century Gothic" panose="020B0502020202020204" pitchFamily="34" charset="0"/>
              </a:rPr>
              <a:t>eş-başvuran(lar)ın eklenmesi ve/veya değiştirilmesi kabul edilebilir. </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4076991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2.2 Başvuru </a:t>
            </a:r>
            <a:r>
              <a:rPr lang="en-US" sz="2000" b="1" dirty="0">
                <a:solidFill>
                  <a:prstClr val="black"/>
                </a:solidFill>
                <a:latin typeface="Century Gothic" panose="020B0502020202020204" pitchFamily="34" charset="0"/>
              </a:rPr>
              <a:t>S</a:t>
            </a:r>
            <a:r>
              <a:rPr lang="tr-TR" sz="2000" b="1" dirty="0">
                <a:solidFill>
                  <a:prstClr val="black"/>
                </a:solidFill>
                <a:latin typeface="Century Gothic" panose="020B0502020202020204" pitchFamily="34" charset="0"/>
              </a:rPr>
              <a:t>ahibinin </a:t>
            </a:r>
            <a:r>
              <a:rPr lang="en-US" sz="2000" b="1" dirty="0">
                <a:solidFill>
                  <a:prstClr val="black"/>
                </a:solidFill>
                <a:latin typeface="Century Gothic" panose="020B0502020202020204" pitchFamily="34" charset="0"/>
              </a:rPr>
              <a:t>B</a:t>
            </a:r>
            <a:r>
              <a:rPr lang="tr-TR" sz="2000" b="1" dirty="0">
                <a:solidFill>
                  <a:prstClr val="black"/>
                </a:solidFill>
                <a:latin typeface="Century Gothic" panose="020B0502020202020204" pitchFamily="34" charset="0"/>
              </a:rPr>
              <a:t>enzer </a:t>
            </a:r>
            <a:r>
              <a:rPr lang="en-US" sz="2000" b="1" dirty="0">
                <a:solidFill>
                  <a:prstClr val="black"/>
                </a:solidFill>
                <a:latin typeface="Century Gothic" panose="020B0502020202020204" pitchFamily="34" charset="0"/>
              </a:rPr>
              <a:t>P</a:t>
            </a:r>
            <a:r>
              <a:rPr lang="tr-TR" sz="2000" b="1" dirty="0">
                <a:solidFill>
                  <a:prstClr val="black"/>
                </a:solidFill>
                <a:latin typeface="Century Gothic" panose="020B0502020202020204" pitchFamily="34" charset="0"/>
              </a:rPr>
              <a:t>roje </a:t>
            </a:r>
            <a:r>
              <a:rPr lang="en-US" sz="2000" b="1" dirty="0">
                <a:solidFill>
                  <a:prstClr val="black"/>
                </a:solidFill>
                <a:latin typeface="Century Gothic" panose="020B0502020202020204" pitchFamily="34" charset="0"/>
              </a:rPr>
              <a:t>T</a:t>
            </a:r>
            <a:r>
              <a:rPr lang="tr-TR" sz="2000" b="1" dirty="0">
                <a:solidFill>
                  <a:prstClr val="black"/>
                </a:solidFill>
                <a:latin typeface="Century Gothic" panose="020B0502020202020204" pitchFamily="34" charset="0"/>
              </a:rPr>
              <a:t>ecrübe</a:t>
            </a:r>
            <a:r>
              <a:rPr lang="en-US" sz="2000" b="1" dirty="0" err="1">
                <a:solidFill>
                  <a:prstClr val="black"/>
                </a:solidFill>
                <a:latin typeface="Century Gothic" panose="020B0502020202020204" pitchFamily="34" charset="0"/>
              </a:rPr>
              <a:t>leri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(Lead Applicant’s Experience) </a:t>
            </a:r>
            <a:r>
              <a:rPr lang="en-US" sz="2000" b="1" dirty="0">
                <a:solidFill>
                  <a:prstClr val="black"/>
                </a:solidFill>
                <a:latin typeface="Century Gothic" panose="020B0502020202020204" pitchFamily="34" charset="0"/>
              </a:rPr>
              <a:t>(son 3 </a:t>
            </a:r>
            <a:r>
              <a:rPr lang="en-US" sz="2000" b="1" dirty="0" err="1">
                <a:solidFill>
                  <a:prstClr val="black"/>
                </a:solidFill>
                <a:latin typeface="Century Gothic" panose="020B0502020202020204" pitchFamily="34" charset="0"/>
              </a:rPr>
              <a:t>yıl</a:t>
            </a:r>
            <a:r>
              <a:rPr lang="en-US" sz="2000" b="1" dirty="0">
                <a:solidFill>
                  <a:prstClr val="black"/>
                </a:solidFill>
                <a:latin typeface="Century Gothic" panose="020B0502020202020204" pitchFamily="34" charset="0"/>
              </a:rPr>
              <a:t>)</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Her bir projeniz için en fazla bir sayfa doldurunuz.</a:t>
            </a:r>
          </a:p>
          <a:p>
            <a:pPr marL="388620" indent="-342900" algn="just">
              <a:spcBef>
                <a:spcPts val="300"/>
              </a:spcBef>
              <a:spcAft>
                <a:spcPts val="300"/>
              </a:spcAft>
              <a:buFont typeface="Wingdings" panose="05000000000000000000" pitchFamily="2" charset="2"/>
              <a:buChar char="§"/>
              <a:defRPr/>
            </a:pPr>
            <a:r>
              <a:rPr lang="tr-TR" sz="2000" dirty="0">
                <a:solidFill>
                  <a:prstClr val="black"/>
                </a:solidFill>
                <a:latin typeface="Century Gothic" panose="020B0502020202020204" pitchFamily="34" charset="0"/>
              </a:rPr>
              <a:t>Benzer proje: bütçesel benzerlik, benzer hedefleri olan, benzer hedef gruplara yönelik, benzer faaliyet tipleri olabilir.</a:t>
            </a:r>
          </a:p>
          <a:p>
            <a:pPr marL="388620" indent="-342900" algn="just">
              <a:spcBef>
                <a:spcPts val="300"/>
              </a:spcBef>
              <a:spcAft>
                <a:spcPts val="300"/>
              </a:spcAft>
              <a:buFont typeface="Wingdings" panose="05000000000000000000" pitchFamily="2" charset="2"/>
              <a:buChar char="§"/>
              <a:defRPr/>
            </a:pPr>
            <a:r>
              <a:rPr lang="tr-TR" sz="2000" b="1" dirty="0">
                <a:solidFill>
                  <a:prstClr val="black"/>
                </a:solidFill>
                <a:latin typeface="Century Gothic" panose="020B0502020202020204" pitchFamily="34" charset="0"/>
              </a:rPr>
              <a:t>Kurum/kuruluşunuz tarafından yürütülen benzer projeleriniz hakkında ayrıntılı bilgi veriniz. </a:t>
            </a:r>
          </a:p>
          <a:p>
            <a:pPr marL="388620" indent="-342900" algn="just">
              <a:spcBef>
                <a:spcPts val="300"/>
              </a:spcBef>
              <a:spcAft>
                <a:spcPts val="300"/>
              </a:spcAft>
              <a:buFont typeface="Wingdings" panose="05000000000000000000" pitchFamily="2" charset="2"/>
              <a:buChar char="§"/>
              <a:defRPr/>
            </a:pPr>
            <a:r>
              <a:rPr lang="tr-TR" sz="2000" b="1" dirty="0">
                <a:solidFill>
                  <a:prstClr val="black"/>
                </a:solidFill>
                <a:latin typeface="Century Gothic" panose="020B0502020202020204" pitchFamily="34" charset="0"/>
              </a:rPr>
              <a:t>Bu bölümde vereceğiniz bilgiler kurum/kuruluşunuzun hibe konusunda yeterli deneyime sahip olup olmadığının değerlendirilmesinde kullanılacaktır.</a:t>
            </a:r>
          </a:p>
          <a:p>
            <a:pPr marL="45720" indent="0" algn="just">
              <a:spcBef>
                <a:spcPts val="300"/>
              </a:spcBef>
              <a:spcAft>
                <a:spcPts val="300"/>
              </a:spcAft>
              <a:buClr>
                <a:srgbClr val="FF8600"/>
              </a:buClr>
              <a:buNone/>
              <a:defRPr/>
            </a:pPr>
            <a:endParaRPr lang="tr-TR" sz="2000" b="1" dirty="0">
              <a:solidFill>
                <a:prstClr val="black"/>
              </a:solidFill>
              <a:latin typeface="Century Gothic" panose="020B0502020202020204" pitchFamily="34" charset="0"/>
            </a:endParaRPr>
          </a:p>
        </p:txBody>
      </p:sp>
      <p:sp>
        <p:nvSpPr>
          <p:cNvPr id="5" name="TextBox 20">
            <a:extLst>
              <a:ext uri="{FF2B5EF4-FFF2-40B4-BE49-F238E27FC236}">
                <a16:creationId xmlns:a16="http://schemas.microsoft.com/office/drawing/2014/main" id="{423317A3-D9A1-4E93-BF4F-70EE96BD9772}"/>
              </a:ext>
            </a:extLst>
          </p:cNvPr>
          <p:cNvSpPr txBox="1"/>
          <p:nvPr/>
        </p:nvSpPr>
        <p:spPr>
          <a:xfrm>
            <a:off x="719999" y="1692000"/>
            <a:ext cx="647644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5514570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2 – </a:t>
            </a:r>
            <a:r>
              <a:rPr lang="tr-TR" sz="2000" b="1" dirty="0">
                <a:solidFill>
                  <a:prstClr val="black"/>
                </a:solidFill>
                <a:latin typeface="Century Gothic" panose="020B0502020202020204" pitchFamily="34" charset="0"/>
              </a:rPr>
              <a:t>Proje</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(the Action)</a:t>
            </a:r>
            <a:endParaRPr lang="tr-TR" sz="2000" b="1" dirty="0">
              <a:solidFill>
                <a:schemeClr val="accent1">
                  <a:lumMod val="75000"/>
                </a:schemeClr>
              </a:solidFill>
              <a:latin typeface="Century Gothic" panose="020B0502020202020204" pitchFamily="34" charset="0"/>
            </a:endParaRPr>
          </a:p>
          <a:p>
            <a:pPr marL="45720" indent="0" algn="just">
              <a:spcBef>
                <a:spcPts val="300"/>
              </a:spcBef>
              <a:spcAft>
                <a:spcPts val="300"/>
              </a:spcAft>
              <a:buClr>
                <a:srgbClr val="FF8600"/>
              </a:buClr>
              <a:buNone/>
              <a:defRPr/>
            </a:pPr>
            <a:r>
              <a:rPr lang="tr-TR" sz="2000" b="1" dirty="0">
                <a:solidFill>
                  <a:prstClr val="black"/>
                </a:solidFill>
                <a:latin typeface="Century Gothic" panose="020B0502020202020204" pitchFamily="34" charset="0"/>
              </a:rPr>
              <a:t>2.2 Başvuru </a:t>
            </a:r>
            <a:r>
              <a:rPr lang="en-US" sz="2000" b="1" dirty="0">
                <a:solidFill>
                  <a:prstClr val="black"/>
                </a:solidFill>
                <a:latin typeface="Century Gothic" panose="020B0502020202020204" pitchFamily="34" charset="0"/>
              </a:rPr>
              <a:t>S</a:t>
            </a:r>
            <a:r>
              <a:rPr lang="tr-TR" sz="2000" b="1" dirty="0">
                <a:solidFill>
                  <a:prstClr val="black"/>
                </a:solidFill>
                <a:latin typeface="Century Gothic" panose="020B0502020202020204" pitchFamily="34" charset="0"/>
              </a:rPr>
              <a:t>ahibinin </a:t>
            </a:r>
            <a:r>
              <a:rPr lang="en-US" sz="2000" b="1" dirty="0">
                <a:solidFill>
                  <a:prstClr val="black"/>
                </a:solidFill>
                <a:latin typeface="Century Gothic" panose="020B0502020202020204" pitchFamily="34" charset="0"/>
              </a:rPr>
              <a:t>B</a:t>
            </a:r>
            <a:r>
              <a:rPr lang="tr-TR" sz="2000" b="1" dirty="0">
                <a:solidFill>
                  <a:prstClr val="black"/>
                </a:solidFill>
                <a:latin typeface="Century Gothic" panose="020B0502020202020204" pitchFamily="34" charset="0"/>
              </a:rPr>
              <a:t>enzer </a:t>
            </a:r>
            <a:r>
              <a:rPr lang="en-US" sz="2000" b="1" dirty="0">
                <a:solidFill>
                  <a:prstClr val="black"/>
                </a:solidFill>
                <a:latin typeface="Century Gothic" panose="020B0502020202020204" pitchFamily="34" charset="0"/>
              </a:rPr>
              <a:t>P</a:t>
            </a:r>
            <a:r>
              <a:rPr lang="tr-TR" sz="2000" b="1" dirty="0">
                <a:solidFill>
                  <a:prstClr val="black"/>
                </a:solidFill>
                <a:latin typeface="Century Gothic" panose="020B0502020202020204" pitchFamily="34" charset="0"/>
              </a:rPr>
              <a:t>roje </a:t>
            </a:r>
            <a:r>
              <a:rPr lang="en-US" sz="2000" b="1" dirty="0">
                <a:solidFill>
                  <a:prstClr val="black"/>
                </a:solidFill>
                <a:latin typeface="Century Gothic" panose="020B0502020202020204" pitchFamily="34" charset="0"/>
              </a:rPr>
              <a:t>T</a:t>
            </a:r>
            <a:r>
              <a:rPr lang="tr-TR" sz="2000" b="1" dirty="0">
                <a:solidFill>
                  <a:prstClr val="black"/>
                </a:solidFill>
                <a:latin typeface="Century Gothic" panose="020B0502020202020204" pitchFamily="34" charset="0"/>
              </a:rPr>
              <a:t>ecrübe</a:t>
            </a:r>
            <a:r>
              <a:rPr lang="en-US" sz="2000" b="1" dirty="0" err="1">
                <a:solidFill>
                  <a:prstClr val="black"/>
                </a:solidFill>
                <a:latin typeface="Century Gothic" panose="020B0502020202020204" pitchFamily="34" charset="0"/>
              </a:rPr>
              <a:t>leri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(Lead Applicant’s Experience) </a:t>
            </a:r>
            <a:r>
              <a:rPr lang="en-US" sz="2000" b="1" dirty="0">
                <a:solidFill>
                  <a:prstClr val="black"/>
                </a:solidFill>
                <a:latin typeface="Century Gothic" panose="020B0502020202020204" pitchFamily="34" charset="0"/>
              </a:rPr>
              <a:t>(son 3 </a:t>
            </a:r>
            <a:r>
              <a:rPr lang="en-US" sz="2000" b="1" dirty="0" err="1">
                <a:solidFill>
                  <a:prstClr val="black"/>
                </a:solidFill>
                <a:latin typeface="Century Gothic" panose="020B0502020202020204" pitchFamily="34" charset="0"/>
              </a:rPr>
              <a:t>yıl</a:t>
            </a:r>
            <a:r>
              <a:rPr lang="en-US" sz="2000" b="1" dirty="0">
                <a:solidFill>
                  <a:prstClr val="black"/>
                </a:solidFill>
                <a:latin typeface="Century Gothic" panose="020B0502020202020204" pitchFamily="34" charset="0"/>
              </a:rPr>
              <a:t>)</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Başvuru sahibinin diğer tüm proje tecrübeleri burada detaylı olarak yazılmalıdır</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a:p>
            <a:pPr marL="788670" lvl="1" indent="-285750" algn="just">
              <a:spcBef>
                <a:spcPts val="300"/>
              </a:spcBef>
              <a:spcAft>
                <a:spcPts val="300"/>
              </a:spcAft>
              <a:buFont typeface="Wingdings" panose="05000000000000000000" pitchFamily="2" charset="2"/>
              <a:buChar char="Ø"/>
              <a:defRPr/>
            </a:pPr>
            <a:r>
              <a:rPr lang="tr-TR" sz="2000" dirty="0">
                <a:solidFill>
                  <a:prstClr val="black"/>
                </a:solidFill>
                <a:latin typeface="Century Gothic" panose="020B0502020202020204" pitchFamily="34" charset="0"/>
              </a:rPr>
              <a:t>Diğer AB projeleri</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a:p>
            <a:pPr marL="845820" lvl="1" indent="-342900" algn="just">
              <a:spcBef>
                <a:spcPts val="300"/>
              </a:spcBef>
              <a:spcAft>
                <a:spcPts val="300"/>
              </a:spcAft>
              <a:buFont typeface="Wingdings" panose="05000000000000000000" pitchFamily="2" charset="2"/>
              <a:buChar char="Ø"/>
              <a:defRPr/>
            </a:pPr>
            <a:r>
              <a:rPr lang="tr-TR" sz="2000" dirty="0">
                <a:solidFill>
                  <a:prstClr val="black"/>
                </a:solidFill>
                <a:latin typeface="Century Gothic" panose="020B0502020202020204" pitchFamily="34" charset="0"/>
              </a:rPr>
              <a:t>Farklı fonlarla yapılmış diğer projeler (UNDP, WB, Kalkınma Ajansları, vs.)</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a:p>
            <a:pPr marL="845820" lvl="1" indent="-342900" algn="just">
              <a:spcBef>
                <a:spcPts val="300"/>
              </a:spcBef>
              <a:spcAft>
                <a:spcPts val="300"/>
              </a:spcAft>
              <a:buFont typeface="Wingdings" panose="05000000000000000000" pitchFamily="2" charset="2"/>
              <a:buChar char="Ø"/>
              <a:defRPr/>
            </a:pPr>
            <a:r>
              <a:rPr lang="tr-TR" sz="2000" dirty="0">
                <a:solidFill>
                  <a:prstClr val="black"/>
                </a:solidFill>
                <a:latin typeface="Century Gothic" panose="020B0502020202020204" pitchFamily="34" charset="0"/>
              </a:rPr>
              <a:t>Kurum içi yürütülmüş diğer   proje olarak nitelendirilebilecek faaliyet grupları</a:t>
            </a:r>
            <a:r>
              <a:rPr lang="en-US" sz="2000" dirty="0">
                <a:solidFill>
                  <a:prstClr val="black"/>
                </a:solidFill>
                <a:latin typeface="Century Gothic" panose="020B0502020202020204" pitchFamily="34" charset="0"/>
              </a:rPr>
              <a:t>.</a:t>
            </a:r>
            <a:endParaRPr lang="tr-TR" sz="2000"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Bu bilgileri, Bölüm 2.2’de yer alan tabloyu doldurarak/çoğaltarak veriniz</a:t>
            </a:r>
            <a:r>
              <a:rPr lang="en-US" sz="2000" dirty="0">
                <a:solidFill>
                  <a:prstClr val="black"/>
                </a:solidFill>
                <a:latin typeface="Century Gothic" panose="020B0502020202020204" pitchFamily="34" charset="0"/>
              </a:rPr>
              <a:t>.</a:t>
            </a:r>
            <a:endParaRPr lang="tr-TR" sz="2000" b="1" dirty="0">
              <a:solidFill>
                <a:prstClr val="black"/>
              </a:solidFill>
              <a:latin typeface="Century Gothic" panose="020B0502020202020204" pitchFamily="34" charset="0"/>
            </a:endParaRPr>
          </a:p>
        </p:txBody>
      </p:sp>
      <p:sp>
        <p:nvSpPr>
          <p:cNvPr id="7" name="TextBox 20">
            <a:extLst>
              <a:ext uri="{FF2B5EF4-FFF2-40B4-BE49-F238E27FC236}">
                <a16:creationId xmlns:a16="http://schemas.microsoft.com/office/drawing/2014/main" id="{8FF082A6-B4D3-468D-985B-5FD9541AD634}"/>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7228945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4351338"/>
          </a:xfrm>
        </p:spPr>
        <p:txBody>
          <a:bodyPr vert="horz" lIns="91440" tIns="108000" rIns="91440" bIns="0" rtlCol="0">
            <a:noAutofit/>
          </a:bodyPr>
          <a:lstStyle/>
          <a:p>
            <a:pPr marL="0" indent="0" algn="just">
              <a:spcBef>
                <a:spcPts val="600"/>
              </a:spcBef>
              <a:spcAft>
                <a:spcPts val="600"/>
              </a:spcAft>
              <a:buClr>
                <a:srgbClr val="000066"/>
              </a:buClr>
              <a:buNone/>
              <a:defRPr/>
            </a:pPr>
            <a:r>
              <a:rPr lang="tr-TR" sz="2000" b="1" dirty="0">
                <a:latin typeface="Century Gothic" panose="020B0502020202020204" pitchFamily="34" charset="0"/>
              </a:rPr>
              <a:t>Bölüm 3 - Başvuru Sahibi </a:t>
            </a:r>
            <a:r>
              <a:rPr lang="en-US" sz="2000" b="1" dirty="0">
                <a:solidFill>
                  <a:schemeClr val="accent1">
                    <a:lumMod val="75000"/>
                  </a:schemeClr>
                </a:solidFill>
                <a:latin typeface="Century Gothic" panose="020B0502020202020204" pitchFamily="34" charset="0"/>
              </a:rPr>
              <a:t>(t</a:t>
            </a:r>
            <a:r>
              <a:rPr lang="tr-TR" sz="2000" b="1" dirty="0">
                <a:solidFill>
                  <a:schemeClr val="accent1">
                    <a:lumMod val="75000"/>
                  </a:schemeClr>
                </a:solidFill>
                <a:latin typeface="Century Gothic" panose="020B0502020202020204" pitchFamily="34" charset="0"/>
              </a:rPr>
              <a:t>he Lead Applicant</a:t>
            </a:r>
            <a:r>
              <a:rPr lang="en-US" sz="2000" b="1" dirty="0">
                <a:solidFill>
                  <a:schemeClr val="accent1">
                    <a:lumMod val="75000"/>
                  </a:schemeClr>
                </a:solidFill>
                <a:latin typeface="Century Gothic" panose="020B0502020202020204" pitchFamily="34" charset="0"/>
              </a:rPr>
              <a:t>)</a:t>
            </a:r>
            <a:endParaRPr lang="tr-TR" sz="2000" b="1" dirty="0">
              <a:solidFill>
                <a:schemeClr val="accent1">
                  <a:lumMod val="75000"/>
                </a:schemeClr>
              </a:solidFill>
              <a:latin typeface="Century Gothic" panose="020B0502020202020204" pitchFamily="34" charset="0"/>
            </a:endParaRPr>
          </a:p>
          <a:p>
            <a:pPr algn="just">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Bu bölümde başvuru sahibinin kimlik bilgileri, profili, proje yönetme ve uygulama kapasitesi, kuruluşun yönetim kurulu üyelerinin listesi verilmelidir.</a:t>
            </a:r>
          </a:p>
          <a:p>
            <a:pPr marL="0" indent="0" algn="just">
              <a:spcBef>
                <a:spcPts val="600"/>
              </a:spcBef>
              <a:spcAft>
                <a:spcPts val="600"/>
              </a:spcAft>
              <a:buClr>
                <a:srgbClr val="000066"/>
              </a:buClr>
              <a:buNone/>
              <a:defRPr/>
            </a:pPr>
            <a:r>
              <a:rPr lang="tr-TR" sz="2000" b="1" dirty="0">
                <a:latin typeface="Century Gothic" panose="020B0502020202020204" pitchFamily="34" charset="0"/>
              </a:rPr>
              <a:t>Bölüm 4 - Eş-başvuranları (varsa) </a:t>
            </a:r>
            <a:r>
              <a:rPr lang="en-US" sz="2000" b="1" dirty="0">
                <a:solidFill>
                  <a:schemeClr val="accent1">
                    <a:lumMod val="75000"/>
                  </a:schemeClr>
                </a:solidFill>
                <a:latin typeface="Century Gothic" panose="020B0502020202020204" pitchFamily="34" charset="0"/>
              </a:rPr>
              <a:t>(t</a:t>
            </a:r>
            <a:r>
              <a:rPr lang="tr-TR" sz="2000" b="1" dirty="0">
                <a:solidFill>
                  <a:schemeClr val="accent1">
                    <a:lumMod val="75000"/>
                  </a:schemeClr>
                </a:solidFill>
                <a:latin typeface="Century Gothic" panose="020B0502020202020204" pitchFamily="34" charset="0"/>
              </a:rPr>
              <a:t>he Co-applicant(s)</a:t>
            </a:r>
            <a:r>
              <a:rPr lang="en-US" sz="2000" b="1" dirty="0">
                <a:solidFill>
                  <a:schemeClr val="accent1">
                    <a:lumMod val="75000"/>
                  </a:schemeClr>
                </a:solidFill>
                <a:latin typeface="Century Gothic" panose="020B0502020202020204" pitchFamily="34" charset="0"/>
              </a:rPr>
              <a:t>)</a:t>
            </a:r>
            <a:endParaRPr lang="tr-TR" sz="2000" b="1" dirty="0">
              <a:solidFill>
                <a:schemeClr val="accent1">
                  <a:lumMod val="75000"/>
                </a:schemeClr>
              </a:solidFill>
              <a:latin typeface="Century Gothic" panose="020B0502020202020204" pitchFamily="34" charset="0"/>
            </a:endParaRPr>
          </a:p>
          <a:p>
            <a:pPr algn="just">
              <a:spcBef>
                <a:spcPts val="300"/>
              </a:spcBef>
              <a:spcAft>
                <a:spcPts val="300"/>
              </a:spcAft>
              <a:buFont typeface="Wingdings" panose="05000000000000000000" pitchFamily="2" charset="2"/>
              <a:buChar char="§"/>
              <a:defRPr/>
            </a:pPr>
            <a:r>
              <a:rPr lang="tr-TR" sz="2000" dirty="0">
                <a:latin typeface="Century Gothic" panose="020B0502020202020204" pitchFamily="34" charset="0"/>
              </a:rPr>
              <a:t>Projeye katılan her eş-başvuran için tabloda yer alan bilgiler verilmelidir; eş-başvuran yetkilendirmesi doldurulmalıdır.</a:t>
            </a: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sp>
        <p:nvSpPr>
          <p:cNvPr id="6" name="TextBox 20">
            <a:extLst>
              <a:ext uri="{FF2B5EF4-FFF2-40B4-BE49-F238E27FC236}">
                <a16:creationId xmlns:a16="http://schemas.microsoft.com/office/drawing/2014/main" id="{0BBD20AD-DC33-44E5-85FF-2F377FE9C18E}"/>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4257804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a:t>
            </a:r>
            <a:r>
              <a:rPr lang="en-US" sz="2000" b="1" dirty="0">
                <a:solidFill>
                  <a:prstClr val="black"/>
                </a:solidFill>
                <a:latin typeface="Century Gothic" panose="020B0502020202020204" pitchFamily="34" charset="0"/>
              </a:rPr>
              <a:t> 3 - </a:t>
            </a:r>
            <a:r>
              <a:rPr lang="tr-TR" sz="2000" b="1" dirty="0">
                <a:solidFill>
                  <a:prstClr val="black"/>
                </a:solidFill>
                <a:latin typeface="Century Gothic" panose="020B0502020202020204" pitchFamily="34" charset="0"/>
              </a:rPr>
              <a:t>Başvuru Sahibi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(t</a:t>
            </a:r>
            <a:r>
              <a:rPr lang="tr-TR" sz="2000" b="1" dirty="0">
                <a:solidFill>
                  <a:schemeClr val="accent1">
                    <a:lumMod val="75000"/>
                  </a:schemeClr>
                </a:solidFill>
                <a:latin typeface="Century Gothic" panose="020B0502020202020204" pitchFamily="34" charset="0"/>
              </a:rPr>
              <a:t>he Lead Applicant</a:t>
            </a:r>
            <a:r>
              <a:rPr lang="en-US" sz="2000" b="1" dirty="0">
                <a:solidFill>
                  <a:schemeClr val="accent1">
                    <a:lumMod val="75000"/>
                  </a:schemeClr>
                </a:solidFill>
                <a:latin typeface="Century Gothic" panose="020B0502020202020204" pitchFamily="34" charset="0"/>
              </a:rPr>
              <a:t>)</a:t>
            </a:r>
            <a:endParaRPr lang="tr-TR"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Bu bölümde başvuru sahibi olarak kurumunuza ait kimlik bilgileri, profili, faaliyet alanları vb. gibi detay bilgiler PADOR formuna (Annex F) uygun olarak verilmelidir.</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İstenen bilgiler eksiksiz bir biçimde başvuru sahibinin kimliğine uygun olarak doldurulacaktır.</a:t>
            </a:r>
          </a:p>
        </p:txBody>
      </p:sp>
      <p:sp>
        <p:nvSpPr>
          <p:cNvPr id="5" name="TextBox 20">
            <a:extLst>
              <a:ext uri="{FF2B5EF4-FFF2-40B4-BE49-F238E27FC236}">
                <a16:creationId xmlns:a16="http://schemas.microsoft.com/office/drawing/2014/main" id="{5E833092-3F55-497C-A65D-8546E5DEC74E}"/>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4816540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4 - Eş-bavuranları </a:t>
            </a:r>
            <a:r>
              <a:rPr lang="en-US" sz="2000" b="1" dirty="0">
                <a:solidFill>
                  <a:schemeClr val="accent1">
                    <a:lumMod val="75000"/>
                  </a:schemeClr>
                </a:solidFill>
                <a:latin typeface="Century Gothic" panose="020B0502020202020204" pitchFamily="34" charset="0"/>
              </a:rPr>
              <a:t>(t</a:t>
            </a:r>
            <a:r>
              <a:rPr lang="tr-TR" sz="2000" b="1" dirty="0">
                <a:solidFill>
                  <a:schemeClr val="accent1">
                    <a:lumMod val="75000"/>
                  </a:schemeClr>
                </a:solidFill>
                <a:latin typeface="Century Gothic" panose="020B0502020202020204" pitchFamily="34" charset="0"/>
              </a:rPr>
              <a:t>he Co-applicant(s)</a:t>
            </a:r>
            <a:r>
              <a:rPr lang="en-US" sz="2000" b="1" dirty="0">
                <a:solidFill>
                  <a:schemeClr val="accent1">
                    <a:lumMod val="75000"/>
                  </a:schemeClr>
                </a:solidFill>
                <a:latin typeface="Century Gothic" panose="020B0502020202020204" pitchFamily="34" charset="0"/>
              </a:rPr>
              <a:t>)</a:t>
            </a:r>
            <a:endParaRPr lang="tr-TR"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 eş-başvuran olan her kuruluş için ayrı ayrı doldurulmalıdır: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Projenin her eş-başvuranı yetkilendirmeyi </a:t>
            </a:r>
            <a:r>
              <a:rPr lang="tr-TR" sz="2000" u="sng" dirty="0">
                <a:solidFill>
                  <a:srgbClr val="0070C0"/>
                </a:solidFill>
                <a:latin typeface="Century Gothic" panose="020B0502020202020204" pitchFamily="34" charset="0"/>
              </a:rPr>
              <a:t>ıslak imza</a:t>
            </a:r>
            <a:r>
              <a:rPr lang="tr-TR" sz="2000" dirty="0">
                <a:solidFill>
                  <a:srgbClr val="0070C0"/>
                </a:solidFill>
                <a:latin typeface="Century Gothic" panose="020B0502020202020204" pitchFamily="34" charset="0"/>
              </a:rPr>
              <a:t> </a:t>
            </a:r>
            <a:r>
              <a:rPr lang="en-US" sz="2000" dirty="0" err="1">
                <a:solidFill>
                  <a:srgbClr val="0070C0"/>
                </a:solidFill>
                <a:latin typeface="Century Gothic" panose="020B0502020202020204" pitchFamily="34" charset="0"/>
              </a:rPr>
              <a:t>ile</a:t>
            </a:r>
            <a:r>
              <a:rPr lang="en-US" sz="2000" dirty="0">
                <a:solidFill>
                  <a:srgbClr val="0070C0"/>
                </a:solidFill>
                <a:latin typeface="Century Gothic" panose="020B0502020202020204" pitchFamily="34" charset="0"/>
              </a:rPr>
              <a:t> </a:t>
            </a:r>
            <a:r>
              <a:rPr lang="en-US" sz="2000" dirty="0" err="1">
                <a:solidFill>
                  <a:srgbClr val="0070C0"/>
                </a:solidFill>
                <a:latin typeface="Century Gothic" panose="020B0502020202020204" pitchFamily="34" charset="0"/>
              </a:rPr>
              <a:t>imzalamalıdır</a:t>
            </a:r>
            <a:r>
              <a:rPr lang="tr-TR" sz="2000" dirty="0">
                <a:solidFill>
                  <a:srgbClr val="0070C0"/>
                </a:solidFill>
                <a:latin typeface="Century Gothic" panose="020B0502020202020204" pitchFamily="34" charset="0"/>
              </a:rPr>
              <a:t> (mavi kalem).</a:t>
            </a:r>
          </a:p>
        </p:txBody>
      </p:sp>
      <p:sp>
        <p:nvSpPr>
          <p:cNvPr id="5" name="TextBox 20">
            <a:extLst>
              <a:ext uri="{FF2B5EF4-FFF2-40B4-BE49-F238E27FC236}">
                <a16:creationId xmlns:a16="http://schemas.microsoft.com/office/drawing/2014/main" id="{A5110672-5C6F-44A7-9C8C-2D53B4C3A35F}"/>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5560148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028880"/>
          </a:xfrm>
        </p:spPr>
        <p:txBody>
          <a:bodyPr vert="horz" lIns="91440" tIns="108000" rIns="91440" bIns="0" rtlCol="0">
            <a:noAutofit/>
          </a:bodyPr>
          <a:lstStyle/>
          <a:p>
            <a:pPr marL="0" indent="0">
              <a:spcBef>
                <a:spcPts val="600"/>
              </a:spcBef>
              <a:spcAft>
                <a:spcPts val="600"/>
              </a:spcAft>
              <a:buClr>
                <a:srgbClr val="000066"/>
              </a:buClr>
              <a:buNone/>
              <a:defRPr/>
            </a:pPr>
            <a:r>
              <a:rPr lang="tr-TR" sz="2000" b="1" dirty="0">
                <a:latin typeface="Century Gothic" panose="020B0502020202020204" pitchFamily="34" charset="0"/>
              </a:rPr>
              <a:t>Bölüm</a:t>
            </a:r>
            <a:r>
              <a:rPr lang="en-US" sz="2000" b="1" dirty="0">
                <a:latin typeface="Century Gothic" panose="020B0502020202020204" pitchFamily="34" charset="0"/>
              </a:rPr>
              <a:t> 5 - </a:t>
            </a:r>
            <a:r>
              <a:rPr lang="tr-TR" sz="2000" b="1" dirty="0">
                <a:latin typeface="Century Gothic" panose="020B0502020202020204" pitchFamily="34" charset="0"/>
              </a:rPr>
              <a:t>Başvuru Sahibinin Projeye Katılan Bağlı Kuruluşları (varsa)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Affiliated Entity(</a:t>
            </a:r>
            <a:r>
              <a:rPr lang="en-GB" sz="2000" b="1" dirty="0" err="1">
                <a:solidFill>
                  <a:schemeClr val="accent1">
                    <a:lumMod val="75000"/>
                  </a:schemeClr>
                </a:solidFill>
                <a:latin typeface="Century Gothic" panose="020B0502020202020204" pitchFamily="34" charset="0"/>
              </a:rPr>
              <a:t>ies</a:t>
            </a:r>
            <a:r>
              <a:rPr lang="en-GB" sz="2000" b="1" dirty="0">
                <a:solidFill>
                  <a:schemeClr val="accent1">
                    <a:lumMod val="75000"/>
                  </a:schemeClr>
                </a:solidFill>
                <a:latin typeface="Century Gothic" panose="020B0502020202020204" pitchFamily="34" charset="0"/>
              </a:rPr>
              <a:t>) participating in the Action)</a:t>
            </a:r>
            <a:endParaRPr lang="tr-TR" sz="2000" b="1" dirty="0">
              <a:solidFill>
                <a:schemeClr val="accent1">
                  <a:lumMod val="75000"/>
                </a:schemeClr>
              </a:solidFill>
              <a:latin typeface="Century Gothic" panose="020B0502020202020204" pitchFamily="34" charset="0"/>
            </a:endParaRPr>
          </a:p>
          <a:p>
            <a:pPr>
              <a:spcBef>
                <a:spcPts val="600"/>
              </a:spcBef>
              <a:spcAft>
                <a:spcPts val="600"/>
              </a:spcAft>
              <a:buClr>
                <a:srgbClr val="000066"/>
              </a:buClr>
              <a:buFont typeface="Wingdings" panose="05000000000000000000" pitchFamily="2" charset="2"/>
              <a:buChar char="§"/>
              <a:defRPr/>
            </a:pPr>
            <a:r>
              <a:rPr lang="tr-TR" sz="2000" dirty="0">
                <a:latin typeface="Century Gothic" panose="020B0502020202020204" pitchFamily="34" charset="0"/>
              </a:rPr>
              <a:t>Projeye katılan her bir bağlı kuruluş için tabloda yer alan bilgiler verilmelidir.</a:t>
            </a:r>
          </a:p>
          <a:p>
            <a:pPr marL="0" indent="0">
              <a:spcBef>
                <a:spcPts val="600"/>
              </a:spcBef>
              <a:spcAft>
                <a:spcPts val="600"/>
              </a:spcAft>
              <a:buClr>
                <a:srgbClr val="000066"/>
              </a:buClr>
              <a:buNone/>
              <a:defRPr/>
            </a:pPr>
            <a:r>
              <a:rPr lang="tr-TR" sz="2000" b="1" dirty="0">
                <a:solidFill>
                  <a:prstClr val="black"/>
                </a:solidFill>
                <a:latin typeface="Century Gothic" panose="020B0502020202020204" pitchFamily="34" charset="0"/>
              </a:rPr>
              <a:t>Bölüm</a:t>
            </a:r>
            <a:r>
              <a:rPr lang="en-US" sz="2000" b="1" dirty="0">
                <a:latin typeface="Century Gothic" panose="020B0502020202020204" pitchFamily="34" charset="0"/>
              </a:rPr>
              <a:t> 6 - </a:t>
            </a:r>
            <a:r>
              <a:rPr lang="tr-TR" sz="2000" b="1" dirty="0">
                <a:latin typeface="Century Gothic" panose="020B0502020202020204" pitchFamily="34" charset="0"/>
              </a:rPr>
              <a:t>Başvuru Sahibinin Projeye Katılan İştirakçileri (varsa)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Associates participating in the Action)</a:t>
            </a:r>
            <a:endParaRPr lang="tr-TR" sz="2000" b="1" dirty="0">
              <a:solidFill>
                <a:schemeClr val="accent1">
                  <a:lumMod val="75000"/>
                </a:schemeClr>
              </a:solidFill>
              <a:latin typeface="Century Gothic" panose="020B0502020202020204" pitchFamily="34" charset="0"/>
            </a:endParaRPr>
          </a:p>
          <a:p>
            <a:pPr algn="just">
              <a:spcBef>
                <a:spcPts val="600"/>
              </a:spcBef>
              <a:spcAft>
                <a:spcPts val="600"/>
              </a:spcAft>
              <a:buClr>
                <a:srgbClr val="000066"/>
              </a:buClr>
              <a:buFont typeface="Wingdings" panose="05000000000000000000" pitchFamily="2" charset="2"/>
              <a:buChar char="§"/>
              <a:defRPr/>
            </a:pPr>
            <a:r>
              <a:rPr lang="tr-TR" sz="2000" dirty="0">
                <a:latin typeface="Century Gothic" panose="020B0502020202020204" pitchFamily="34" charset="0"/>
              </a:rPr>
              <a:t>Projeye katılan her iştirakçi kuruluş için tabloda yer alan bilgiler verilmelidir.</a:t>
            </a:r>
          </a:p>
          <a:p>
            <a:pPr marL="0" indent="0">
              <a:spcBef>
                <a:spcPts val="600"/>
              </a:spcBef>
              <a:spcAft>
                <a:spcPts val="600"/>
              </a:spcAft>
              <a:buClr>
                <a:srgbClr val="000066"/>
              </a:buClr>
              <a:buNone/>
              <a:defRPr/>
            </a:pPr>
            <a:r>
              <a:rPr lang="tr-TR" sz="2000" b="1" dirty="0">
                <a:solidFill>
                  <a:prstClr val="black"/>
                </a:solidFill>
                <a:latin typeface="Century Gothic" panose="020B0502020202020204" pitchFamily="34" charset="0"/>
              </a:rPr>
              <a:t>Bölüm</a:t>
            </a:r>
            <a:r>
              <a:rPr lang="en-US" sz="2000" b="1" dirty="0">
                <a:latin typeface="Century Gothic" panose="020B0502020202020204" pitchFamily="34" charset="0"/>
              </a:rPr>
              <a:t> 7 - </a:t>
            </a:r>
            <a:r>
              <a:rPr lang="tr-TR" sz="2000" b="1" dirty="0">
                <a:latin typeface="Century Gothic" panose="020B0502020202020204" pitchFamily="34" charset="0"/>
              </a:rPr>
              <a:t>Başvuru Formu Kontrol Listesi </a:t>
            </a:r>
            <a:r>
              <a:rPr lang="en-US" sz="2000" b="1" dirty="0">
                <a:solidFill>
                  <a:schemeClr val="accent1">
                    <a:lumMod val="75000"/>
                  </a:schemeClr>
                </a:solidFill>
                <a:latin typeface="Century Gothic" panose="020B0502020202020204" pitchFamily="34" charset="0"/>
              </a:rPr>
              <a:t>(Checklist for the Full Application Form)</a:t>
            </a:r>
          </a:p>
          <a:p>
            <a:pPr marL="0" indent="0">
              <a:spcBef>
                <a:spcPts val="600"/>
              </a:spcBef>
              <a:spcAft>
                <a:spcPts val="600"/>
              </a:spcAft>
              <a:buClr>
                <a:srgbClr val="000066"/>
              </a:buClr>
              <a:buNone/>
              <a:defRPr/>
            </a:pPr>
            <a:r>
              <a:rPr lang="tr-TR" sz="2000" b="1" dirty="0">
                <a:solidFill>
                  <a:prstClr val="black"/>
                </a:solidFill>
                <a:latin typeface="Century Gothic" panose="020B0502020202020204" pitchFamily="34" charset="0"/>
              </a:rPr>
              <a:t>Bölüm</a:t>
            </a:r>
            <a:r>
              <a:rPr lang="en-US" sz="2000" b="1" dirty="0">
                <a:latin typeface="Century Gothic" panose="020B0502020202020204" pitchFamily="34" charset="0"/>
              </a:rPr>
              <a:t> 8 - </a:t>
            </a:r>
            <a:r>
              <a:rPr lang="tr-TR" sz="2000" b="1" dirty="0">
                <a:latin typeface="Century Gothic" panose="020B0502020202020204" pitchFamily="34" charset="0"/>
              </a:rPr>
              <a:t>Başvuru Sahibinin Beyanı </a:t>
            </a:r>
            <a:r>
              <a:rPr lang="en-US" sz="2000" b="1" dirty="0">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Declaration by the Lead Applicant)</a:t>
            </a:r>
            <a:endParaRPr lang="tr-TR" sz="2000" b="1" dirty="0">
              <a:solidFill>
                <a:schemeClr val="accent1">
                  <a:lumMod val="75000"/>
                </a:schemeClr>
              </a:solidFill>
              <a:latin typeface="Century Gothic" panose="020B0502020202020204" pitchFamily="34" charset="0"/>
            </a:endParaRPr>
          </a:p>
          <a:p>
            <a:pPr>
              <a:spcBef>
                <a:spcPts val="300"/>
              </a:spcBef>
              <a:spcAft>
                <a:spcPts val="300"/>
              </a:spcAft>
              <a:buClr>
                <a:srgbClr val="000066"/>
              </a:buClr>
              <a:buFont typeface="Wingdings" panose="05000000000000000000" pitchFamily="2" charset="2"/>
              <a:buChar char="§"/>
              <a:defRPr/>
            </a:pPr>
            <a:endParaRPr lang="tr-TR" sz="1800" dirty="0">
              <a:latin typeface="Century Gothic" panose="020B0502020202020204" pitchFamily="34" charset="0"/>
            </a:endParaRP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sp>
        <p:nvSpPr>
          <p:cNvPr id="5" name="TextBox 20">
            <a:extLst>
              <a:ext uri="{FF2B5EF4-FFF2-40B4-BE49-F238E27FC236}">
                <a16:creationId xmlns:a16="http://schemas.microsoft.com/office/drawing/2014/main" id="{E8B77E29-1521-43E9-8AA7-448C43B8E1D7}"/>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206438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5</a:t>
            </a:r>
            <a:r>
              <a:rPr lang="tr-TR" sz="2000" b="1" dirty="0">
                <a:solidFill>
                  <a:prstClr val="black"/>
                </a:solidFill>
                <a:latin typeface="Century Gothic" panose="020B0502020202020204" pitchFamily="34" charset="0"/>
              </a:rPr>
              <a:t> -  Başvuru Sahibinin Projeye Katılan Bağlı Kuruluşları</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Affiliated Entity(</a:t>
            </a:r>
            <a:r>
              <a:rPr lang="en-GB" sz="2000" b="1" dirty="0" err="1">
                <a:solidFill>
                  <a:schemeClr val="accent1">
                    <a:lumMod val="75000"/>
                  </a:schemeClr>
                </a:solidFill>
                <a:latin typeface="Century Gothic" panose="020B0502020202020204" pitchFamily="34" charset="0"/>
              </a:rPr>
              <a:t>ies</a:t>
            </a:r>
            <a:r>
              <a:rPr lang="en-GB" sz="2000" b="1" dirty="0">
                <a:solidFill>
                  <a:schemeClr val="accent1">
                    <a:lumMod val="75000"/>
                  </a:schemeClr>
                </a:solidFill>
                <a:latin typeface="Century Gothic" panose="020B0502020202020204" pitchFamily="34" charset="0"/>
              </a:rPr>
              <a:t>) participating in the Action)</a:t>
            </a:r>
            <a:endParaRPr lang="tr-TR" sz="2000" b="1"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Projenizdeki  her bağlı kuruluş için ayrı ayrı doldurulmalıdır: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Projenin her bağlı kuruluşu beyannameyi </a:t>
            </a:r>
            <a:r>
              <a:rPr lang="tr-TR" sz="2000" u="sng" dirty="0">
                <a:solidFill>
                  <a:srgbClr val="0070C0"/>
                </a:solidFill>
                <a:latin typeface="Century Gothic" panose="020B0502020202020204" pitchFamily="34" charset="0"/>
              </a:rPr>
              <a:t>ıslak imza</a:t>
            </a:r>
            <a:r>
              <a:rPr lang="tr-TR" sz="2000" dirty="0">
                <a:solidFill>
                  <a:srgbClr val="0070C0"/>
                </a:solidFill>
                <a:latin typeface="Century Gothic" panose="020B0502020202020204" pitchFamily="34" charset="0"/>
              </a:rPr>
              <a:t> </a:t>
            </a:r>
            <a:r>
              <a:rPr lang="en-US" sz="2000" dirty="0" err="1">
                <a:solidFill>
                  <a:srgbClr val="0070C0"/>
                </a:solidFill>
                <a:latin typeface="Century Gothic" panose="020B0502020202020204" pitchFamily="34" charset="0"/>
              </a:rPr>
              <a:t>ile</a:t>
            </a:r>
            <a:r>
              <a:rPr lang="en-US" sz="2000" dirty="0">
                <a:solidFill>
                  <a:srgbClr val="0070C0"/>
                </a:solidFill>
                <a:latin typeface="Century Gothic" panose="020B0502020202020204" pitchFamily="34" charset="0"/>
              </a:rPr>
              <a:t> </a:t>
            </a:r>
            <a:r>
              <a:rPr lang="en-US" sz="2000" dirty="0" err="1">
                <a:solidFill>
                  <a:srgbClr val="0070C0"/>
                </a:solidFill>
                <a:latin typeface="Century Gothic" panose="020B0502020202020204" pitchFamily="34" charset="0"/>
              </a:rPr>
              <a:t>imzalamalıdır</a:t>
            </a:r>
            <a:r>
              <a:rPr lang="tr-TR" sz="2000" dirty="0">
                <a:solidFill>
                  <a:srgbClr val="0070C0"/>
                </a:solidFill>
                <a:latin typeface="Century Gothic" panose="020B0502020202020204" pitchFamily="34" charset="0"/>
              </a:rPr>
              <a:t> (mavi kalem).</a:t>
            </a:r>
          </a:p>
        </p:txBody>
      </p:sp>
      <p:sp>
        <p:nvSpPr>
          <p:cNvPr id="5" name="TextBox 20">
            <a:extLst>
              <a:ext uri="{FF2B5EF4-FFF2-40B4-BE49-F238E27FC236}">
                <a16:creationId xmlns:a16="http://schemas.microsoft.com/office/drawing/2014/main" id="{77DC1E07-B3ED-44D6-AB74-A7A1C157D495}"/>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8631702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6</a:t>
            </a:r>
            <a:r>
              <a:rPr lang="tr-TR" sz="2000" b="1" dirty="0">
                <a:solidFill>
                  <a:prstClr val="black"/>
                </a:solidFill>
                <a:latin typeface="Century Gothic" panose="020B0502020202020204" pitchFamily="34" charset="0"/>
              </a:rPr>
              <a:t> -  Başvuru Sahibinin Projeye Katılan İştirakçileri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a:t>
            </a:r>
            <a:r>
              <a:rPr lang="en-GB" sz="2000" b="1" dirty="0">
                <a:solidFill>
                  <a:schemeClr val="accent1">
                    <a:lumMod val="75000"/>
                  </a:schemeClr>
                </a:solidFill>
                <a:latin typeface="Century Gothic" panose="020B0502020202020204" pitchFamily="34" charset="0"/>
              </a:rPr>
              <a:t>Associates participating in the Action)</a:t>
            </a:r>
            <a:endParaRPr lang="en-US" sz="2000" dirty="0">
              <a:solidFill>
                <a:prstClr val="black"/>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Projenizde iştirakçi olan her kuruluş için ayrı ayrı doldurulmalıdır: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Projenize katılan her iştirakçi kuruluş için kimlik bilgileri,  benzer proje deneyimi, başvuru sahibi ile işbirliği geçmişi, </a:t>
            </a:r>
          </a:p>
          <a:p>
            <a:pPr marL="388620" indent="-342900" algn="just">
              <a:spcBef>
                <a:spcPts val="600"/>
              </a:spcBef>
              <a:spcAft>
                <a:spcPts val="600"/>
              </a:spcAft>
              <a:buFont typeface="Wingdings" panose="05000000000000000000" pitchFamily="2" charset="2"/>
              <a:buChar char="§"/>
              <a:defRPr/>
            </a:pPr>
            <a:r>
              <a:rPr lang="tr-TR" sz="2000" dirty="0">
                <a:solidFill>
                  <a:prstClr val="black"/>
                </a:solidFill>
                <a:latin typeface="Century Gothic" panose="020B0502020202020204" pitchFamily="34" charset="0"/>
              </a:rPr>
              <a:t>Projenizin hazırlanmasındaki rolü ve katılımı ve en son olarak projenizin uygulanmasındaki rolü ve katılımına ilişkin detaylar verilmelidir.</a:t>
            </a:r>
          </a:p>
        </p:txBody>
      </p:sp>
      <p:sp>
        <p:nvSpPr>
          <p:cNvPr id="5" name="TextBox 20">
            <a:extLst>
              <a:ext uri="{FF2B5EF4-FFF2-40B4-BE49-F238E27FC236}">
                <a16:creationId xmlns:a16="http://schemas.microsoft.com/office/drawing/2014/main" id="{5511ACC2-B09F-4229-BEA5-E79E08B793EF}"/>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18315651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7</a:t>
            </a:r>
            <a:r>
              <a:rPr lang="tr-TR" sz="2000" b="1" dirty="0">
                <a:solidFill>
                  <a:prstClr val="black"/>
                </a:solidFill>
                <a:latin typeface="Century Gothic" panose="020B0502020202020204" pitchFamily="34" charset="0"/>
              </a:rPr>
              <a:t> -  </a:t>
            </a:r>
            <a:r>
              <a:rPr lang="en-US" sz="2000" b="1" dirty="0">
                <a:solidFill>
                  <a:prstClr val="black"/>
                </a:solidFill>
                <a:latin typeface="Century Gothic" panose="020B0502020202020204" pitchFamily="34" charset="0"/>
              </a:rPr>
              <a:t>Tam </a:t>
            </a:r>
            <a:r>
              <a:rPr lang="tr-TR" sz="2000" b="1" dirty="0">
                <a:solidFill>
                  <a:prstClr val="black"/>
                </a:solidFill>
                <a:latin typeface="Century Gothic" panose="020B0502020202020204" pitchFamily="34" charset="0"/>
              </a:rPr>
              <a:t>Başvuru Formu Kontrol Listesi</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(Checklist for the Full Application Form)</a:t>
            </a:r>
            <a:endParaRPr lang="en-US" sz="2000" dirty="0">
              <a:solidFill>
                <a:schemeClr val="accent1">
                  <a:lumMod val="75000"/>
                </a:schemeClr>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Kontrol listesi 2 bölümden oluşur.</a:t>
            </a:r>
          </a:p>
          <a:p>
            <a:pPr marL="388620" indent="-342900"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İlk bölümde idari bilgiler mevcuttur. Başvuru sahibi tarafından doldurulacaktır.</a:t>
            </a:r>
          </a:p>
          <a:p>
            <a:pPr marL="388620" indent="-342900"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İkinci bölüm proje teklifini göndermeden önce başvuru</a:t>
            </a:r>
            <a:r>
              <a:rPr lang="en-US" sz="2000" dirty="0" err="1">
                <a:latin typeface="Century Gothic" panose="020B0502020202020204" pitchFamily="34" charset="0"/>
              </a:rPr>
              <a:t>ya</a:t>
            </a:r>
            <a:r>
              <a:rPr lang="tr-TR" sz="2000" dirty="0">
                <a:latin typeface="Century Gothic" panose="020B0502020202020204" pitchFamily="34" charset="0"/>
              </a:rPr>
              <a:t> ait temel noktaların kontrolü için kullanılmalıdır.</a:t>
            </a:r>
          </a:p>
          <a:p>
            <a:pPr marL="388620" indent="-342900"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Kontrol listesi mutlak suretle doldurulmalıdır.</a:t>
            </a:r>
          </a:p>
        </p:txBody>
      </p:sp>
      <p:sp>
        <p:nvSpPr>
          <p:cNvPr id="5" name="TextBox 20">
            <a:extLst>
              <a:ext uri="{FF2B5EF4-FFF2-40B4-BE49-F238E27FC236}">
                <a16:creationId xmlns:a16="http://schemas.microsoft.com/office/drawing/2014/main" id="{B0778B87-84D6-438F-8900-82117F250D2B}"/>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0082100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30633"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Clr>
                <a:srgbClr val="000066"/>
              </a:buClr>
              <a:buNone/>
              <a:defRPr/>
            </a:pPr>
            <a:r>
              <a:rPr lang="tr-TR" sz="2000" b="1" dirty="0">
                <a:latin typeface="Century Gothic" panose="020B0502020202020204" pitchFamily="34" charset="0"/>
              </a:rPr>
              <a:t>Proje Tam Başvuru Kontrol Listesi</a:t>
            </a:r>
            <a:r>
              <a:rPr lang="en-US" sz="2000" b="1" dirty="0">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(Checklist for the Full Application Form)</a:t>
            </a:r>
            <a:endParaRPr lang="en-US" sz="2000" dirty="0">
              <a:solidFill>
                <a:schemeClr val="accent1">
                  <a:lumMod val="75000"/>
                </a:schemeClr>
              </a:solidFill>
              <a:latin typeface="Century Gothic" panose="020B0502020202020204" pitchFamily="34" charset="0"/>
            </a:endParaRPr>
          </a:p>
          <a:p>
            <a:pPr marL="0" indent="0" algn="just">
              <a:spcBef>
                <a:spcPts val="600"/>
              </a:spcBef>
              <a:spcAft>
                <a:spcPts val="600"/>
              </a:spcAft>
              <a:buClr>
                <a:srgbClr val="000066"/>
              </a:buClr>
              <a:buNone/>
              <a:defRPr/>
            </a:pPr>
            <a:endParaRPr lang="tr-TR" sz="2000" b="1" dirty="0">
              <a:latin typeface="Century Gothic" panose="020B0502020202020204" pitchFamily="34" charset="0"/>
            </a:endParaRPr>
          </a:p>
        </p:txBody>
      </p:sp>
      <p:graphicFrame>
        <p:nvGraphicFramePr>
          <p:cNvPr id="7" name="Table 6">
            <a:extLst>
              <a:ext uri="{FF2B5EF4-FFF2-40B4-BE49-F238E27FC236}">
                <a16:creationId xmlns:a16="http://schemas.microsoft.com/office/drawing/2014/main" id="{F8AF2490-E69D-4924-A3D8-698D905B2450}"/>
              </a:ext>
            </a:extLst>
          </p:cNvPr>
          <p:cNvGraphicFramePr>
            <a:graphicFrameLocks noGrp="1"/>
          </p:cNvGraphicFramePr>
          <p:nvPr>
            <p:extLst>
              <p:ext uri="{D42A27DB-BD31-4B8C-83A1-F6EECF244321}">
                <p14:modId xmlns:p14="http://schemas.microsoft.com/office/powerpoint/2010/main" val="205736681"/>
              </p:ext>
            </p:extLst>
          </p:nvPr>
        </p:nvGraphicFramePr>
        <p:xfrm>
          <a:off x="864000" y="2520000"/>
          <a:ext cx="10561367" cy="3233336"/>
        </p:xfrm>
        <a:graphic>
          <a:graphicData uri="http://schemas.openxmlformats.org/drawingml/2006/table">
            <a:tbl>
              <a:tblPr firstRow="1" firstCol="1" bandRow="1"/>
              <a:tblGrid>
                <a:gridCol w="10561367">
                  <a:extLst>
                    <a:ext uri="{9D8B030D-6E8A-4147-A177-3AD203B41FA5}">
                      <a16:colId xmlns:a16="http://schemas.microsoft.com/office/drawing/2014/main" val="389395187"/>
                    </a:ext>
                  </a:extLst>
                </a:gridCol>
              </a:tblGrid>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TAM BAŞVURUNUZU GÖNDERMEDEN ÖNCE, LÜTFEN AŞAĞIDAKİ NOKTALARIN SAĞLANDIĞINDAN EMİN OLUNUZ VE İŞARETLEYİNİZ.</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7525202"/>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Teklif Başlığı</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782399"/>
                  </a:ext>
                </a:extLst>
              </a:tr>
              <a:tr h="427698">
                <a:tc>
                  <a:txBody>
                    <a:bodyPr/>
                    <a:lstStyle/>
                    <a:p>
                      <a:pPr>
                        <a:lnSpc>
                          <a:spcPct val="107000"/>
                        </a:lnSpc>
                        <a:spcAft>
                          <a:spcPts val="0"/>
                        </a:spcAft>
                      </a:pPr>
                      <a:r>
                        <a:rPr lang="tr-TR" sz="12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BÖLÜM 1 (İDARİ)</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2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1. Doğru başvuru formu formatı kullanılmıştır.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2884468118"/>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2. Lider başvuru sahibi beyanı doldurulmuş ve ıslak imzalanmıştır.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6847678"/>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Lider başvuru sahibi, eş-başvuran ve bağlı kuruluşları ihale dışı kalma ve seçim kriterleri hakkında decleration on honour belgelerini doldurmuşlardır.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04938"/>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3. Teklif bilgisayarda ve İngilizce olarak hazırlanmıştır.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242887"/>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4. 1 orijinal ve 2 kopya olarak gönderilmektedir.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374510"/>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5. Teklifin elektronik versiyonu (CD-Rom veya USB stick) Word formatında ve istenen diğer dökümanlarla gönderilmektedir.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2462180"/>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6. Her bir eş-başvuran yetkilendirmeyi doldurmuş ve ıslak imzalı olarak teklifle gönderilmektedir. E-başvuran yoksa ‘Uygun değil’ (U/D) yazınız.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739200"/>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7. Her bir bağlı kuruluş beyanını doldurmuş ve ıslak imzalı olarak teklifle gönderilmektedir. Bağlı kuruluş yoksa ‘Uygun değil’ (U/D) yazınız.</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053469"/>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8. Bütçe (3 çalışma sayfası) eklenmiştir, doğru formatta hazırlanmış ve AVRO olarak sunulmaktadır.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4838218"/>
                  </a:ext>
                </a:extLst>
              </a:tr>
              <a:tr h="255058">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9. Mantıksal çerçeve hazırlanmış ve ek olarak sunulmaktadır.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141928"/>
                  </a:ext>
                </a:extLst>
              </a:tr>
            </a:tbl>
          </a:graphicData>
        </a:graphic>
      </p:graphicFrame>
      <p:sp>
        <p:nvSpPr>
          <p:cNvPr id="5" name="TextBox 20">
            <a:extLst>
              <a:ext uri="{FF2B5EF4-FFF2-40B4-BE49-F238E27FC236}">
                <a16:creationId xmlns:a16="http://schemas.microsoft.com/office/drawing/2014/main" id="{5EDE0D74-DB95-4FD1-84DC-D0CFC5F58356}"/>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24133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217205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Hazır mısınız?</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1" y="2088000"/>
            <a:ext cx="10784428" cy="3534464"/>
          </a:xfrm>
        </p:spPr>
        <p:txBody>
          <a:bodyPr vert="horz" lIns="91440" tIns="108000" rIns="91440" bIns="46800" rtlCol="0">
            <a:noAutofit/>
          </a:bodyPr>
          <a:lstStyle/>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Hibe Başvuru Kurallarını hatırlayın. Lütfen Başvuru Rehberini, Düzeltmeleri ve Sıkça Sorulan Soruları ve Cevapları tekrar okuyun.</a:t>
            </a:r>
            <a:endParaRPr lang="en-US"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Proje Ön Teklifinizi eşbaşvuranlarınızla ve iştirakçilerinizle yeniden inceleyin ve nasıl bir detaylandırma yapacağınızı konuşun.</a:t>
            </a:r>
            <a:endParaRPr lang="en-US"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sz="2000" dirty="0">
                <a:latin typeface="Century Gothic" panose="020B0502020202020204" pitchFamily="34" charset="0"/>
              </a:rPr>
              <a:t>Sorumlulukları netleştirin!</a:t>
            </a:r>
          </a:p>
          <a:p>
            <a:pPr algn="just">
              <a:spcBef>
                <a:spcPts val="600"/>
              </a:spcBef>
              <a:spcAft>
                <a:spcPts val="600"/>
              </a:spcAft>
              <a:buFont typeface="Wingdings" panose="05000000000000000000" pitchFamily="2" charset="2"/>
              <a:buChar char="§"/>
            </a:pPr>
            <a:endParaRPr lang="tr-TR" sz="2000" dirty="0">
              <a:latin typeface="Century Gothic" panose="020B0502020202020204" pitchFamily="34" charset="0"/>
            </a:endParaRPr>
          </a:p>
        </p:txBody>
      </p:sp>
    </p:spTree>
    <p:extLst>
      <p:ext uri="{BB962C8B-B14F-4D97-AF65-F5344CB8AC3E}">
        <p14:creationId xmlns:p14="http://schemas.microsoft.com/office/powerpoint/2010/main" val="34643725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30633"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Clr>
                <a:srgbClr val="000066"/>
              </a:buClr>
              <a:buNone/>
              <a:defRPr/>
            </a:pPr>
            <a:r>
              <a:rPr lang="tr-TR" sz="2000" b="1" dirty="0">
                <a:latin typeface="Century Gothic" panose="020B0502020202020204" pitchFamily="34" charset="0"/>
              </a:rPr>
              <a:t>Proje Tam Başvuru Kontrol Listesi</a:t>
            </a:r>
            <a:r>
              <a:rPr lang="en-US" sz="2000" b="1" dirty="0">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(Checklist for the Full Application Form)</a:t>
            </a:r>
            <a:endParaRPr lang="en-US" sz="2000" dirty="0">
              <a:solidFill>
                <a:schemeClr val="accent1">
                  <a:lumMod val="75000"/>
                </a:schemeClr>
              </a:solidFill>
              <a:latin typeface="Century Gothic" panose="020B0502020202020204" pitchFamily="34" charset="0"/>
            </a:endParaRPr>
          </a:p>
          <a:p>
            <a:pPr marL="0" indent="0" algn="just">
              <a:spcBef>
                <a:spcPts val="600"/>
              </a:spcBef>
              <a:spcAft>
                <a:spcPts val="600"/>
              </a:spcAft>
              <a:buClr>
                <a:srgbClr val="000066"/>
              </a:buClr>
              <a:buNone/>
              <a:defRPr/>
            </a:pPr>
            <a:endParaRPr lang="tr-TR" sz="2000" b="1" dirty="0">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7FCA28EB-B5CC-4460-A9F1-CE7B4DA1E320}"/>
              </a:ext>
            </a:extLst>
          </p:cNvPr>
          <p:cNvGraphicFramePr>
            <a:graphicFrameLocks noGrp="1"/>
          </p:cNvGraphicFramePr>
          <p:nvPr>
            <p:extLst>
              <p:ext uri="{D42A27DB-BD31-4B8C-83A1-F6EECF244321}">
                <p14:modId xmlns:p14="http://schemas.microsoft.com/office/powerpoint/2010/main" val="4138617646"/>
              </p:ext>
            </p:extLst>
          </p:nvPr>
        </p:nvGraphicFramePr>
        <p:xfrm>
          <a:off x="864000" y="2520000"/>
          <a:ext cx="10597367" cy="2978855"/>
        </p:xfrm>
        <a:graphic>
          <a:graphicData uri="http://schemas.openxmlformats.org/drawingml/2006/table">
            <a:tbl>
              <a:tblPr firstRow="1" firstCol="1" bandRow="1"/>
              <a:tblGrid>
                <a:gridCol w="10597367">
                  <a:extLst>
                    <a:ext uri="{9D8B030D-6E8A-4147-A177-3AD203B41FA5}">
                      <a16:colId xmlns:a16="http://schemas.microsoft.com/office/drawing/2014/main" val="2877508398"/>
                    </a:ext>
                  </a:extLst>
                </a:gridCol>
              </a:tblGrid>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TAM BAŞVURUNUZU GÖNDERMEDEN ÖNCE, LÜTFEN AŞAĞIDAKİ NOKTALARIN SAĞLANDIĞINDAN EMİN OLUNUZ VE İŞARETLEYİNİZ.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138366"/>
                  </a:ext>
                </a:extLst>
              </a:tr>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Teklif Başlığı</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6935618"/>
                  </a:ext>
                </a:extLst>
              </a:tr>
              <a:tr h="371986">
                <a:tc>
                  <a:txBody>
                    <a:bodyPr/>
                    <a:lstStyle/>
                    <a:p>
                      <a:pPr>
                        <a:lnSpc>
                          <a:spcPct val="107000"/>
                        </a:lnSpc>
                        <a:spcAft>
                          <a:spcPts val="0"/>
                        </a:spcAft>
                      </a:pPr>
                      <a:r>
                        <a:rPr lang="tr-TR" sz="12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BÖLÜM 2 (UYGUNLUK)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200" b="1" dirty="0">
                          <a:solidFill>
                            <a:srgbClr val="000000"/>
                          </a:solidFill>
                          <a:effectLst/>
                          <a:latin typeface="Tahoma" panose="020B0604030504040204" pitchFamily="34" charset="0"/>
                          <a:ea typeface="Calibri" panose="020F0502020204030204" pitchFamily="34" charset="0"/>
                          <a:cs typeface="Times New Roman" panose="02020603050405020304" pitchFamily="18" charset="0"/>
                        </a:rPr>
                        <a:t>10. Proje Türkiye’de uygulanacaktır.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379403926"/>
                  </a:ext>
                </a:extLst>
              </a:tr>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11. Proje süresi 12 ile 18 ay arasındadır (en az ve en fazla).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8229"/>
                  </a:ext>
                </a:extLst>
              </a:tr>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12. Talep edilen katkı:</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1591538"/>
                  </a:ext>
                </a:extLst>
              </a:tr>
              <a:tr h="180891">
                <a:tc>
                  <a:txBody>
                    <a:bodyPr/>
                    <a:lstStyle/>
                    <a:p>
                      <a:pPr marL="109855">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 Lot 1 için 50.000 AVR ve 150.000 AVR arasındadır (izin verilen en az ve en fazla miktar);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95660665"/>
                  </a:ext>
                </a:extLst>
              </a:tr>
              <a:tr h="180891">
                <a:tc>
                  <a:txBody>
                    <a:bodyPr/>
                    <a:lstStyle/>
                    <a:p>
                      <a:pPr marL="109855">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 Lot 2 için 150.000 AVR ve 450.000 AVR arasındadır (izin verilen en az ve en fazla miktar).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4790938"/>
                  </a:ext>
                </a:extLst>
              </a:tr>
              <a:tr h="23123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13. Her iki lot için talep edilen AB katkısı toplan uygun giderlerin %50 ile %90ı arasındadır (izin verilen en az ve en fazla miktar).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2094993"/>
                  </a:ext>
                </a:extLst>
              </a:tr>
              <a:tr h="397680">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14. Basitleştirilmiş maliyet seçenekleri temelinde talep edilen finansman miktarı, bütçenin “gerekçeler” sayfasında uygun gerekçelerle desteklenmektedir ve diğer/yinelenen basit maliyet seçenekleri olması durumunda yöntemler, önceden elde edilen ön değerledirmeye dayanmaktadır.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76168"/>
                  </a:ext>
                </a:extLst>
              </a:tr>
              <a:tr h="180891">
                <a:tc>
                  <a:txBody>
                    <a:bodyPr/>
                    <a:lstStyle/>
                    <a:p>
                      <a:pPr marR="20320">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15. Talep edilen katkı Ön Teklif aşamasında talep edilen katkının %20sinden fazla değişiklik göstermemektedir.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168179"/>
                  </a:ext>
                </a:extLst>
              </a:tr>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16. Proje süresi Ön Teklid aşamasında belirtilenden farklı değildir.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7155931"/>
                  </a:ext>
                </a:extLst>
              </a:tr>
              <a:tr h="197167">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17. Ön Teklifte belirtilen eş-başvuran(lar) (varsa) tam başburu formunda değiştirilmemiştir. Eş-başvuran yoksa ‘Uygun değil’ (U/D) şeklinde belirtiniz.</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1940086"/>
                  </a:ext>
                </a:extLst>
              </a:tr>
              <a:tr h="180891">
                <a:tc>
                  <a:txBody>
                    <a:bodyPr/>
                    <a:lstStyle/>
                    <a:p>
                      <a:pPr>
                        <a:lnSpc>
                          <a:spcPct val="107000"/>
                        </a:lnSpc>
                        <a:spcAft>
                          <a:spcPts val="0"/>
                        </a:spcAft>
                      </a:pPr>
                      <a:r>
                        <a:rPr lang="tr-TR" sz="1200" dirty="0">
                          <a:effectLst/>
                          <a:latin typeface="Tahoma" panose="020B0604030504040204" pitchFamily="34" charset="0"/>
                          <a:ea typeface="Calibri" panose="020F0502020204030204" pitchFamily="34" charset="0"/>
                          <a:cs typeface="Times New Roman" panose="02020603050405020304" pitchFamily="18" charset="0"/>
                        </a:rPr>
                        <a:t>18. Belediyeler vergi ve sosyal güvenlik yükümlülüklerinin yerine getirildiğine (yeniden yapılandırma belgeleri dahil) dair belgeleri sunmaktadır.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028762"/>
                  </a:ext>
                </a:extLst>
              </a:tr>
            </a:tbl>
          </a:graphicData>
        </a:graphic>
      </p:graphicFrame>
      <p:sp>
        <p:nvSpPr>
          <p:cNvPr id="5" name="TextBox 20">
            <a:extLst>
              <a:ext uri="{FF2B5EF4-FFF2-40B4-BE49-F238E27FC236}">
                <a16:creationId xmlns:a16="http://schemas.microsoft.com/office/drawing/2014/main" id="{86C4C763-B4D5-4E70-B020-28FCD9BC7A0B}"/>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29485423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2088000"/>
            <a:ext cx="10752000" cy="3534464"/>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b="1" dirty="0">
                <a:solidFill>
                  <a:prstClr val="black"/>
                </a:solidFill>
                <a:latin typeface="Century Gothic" panose="020B0502020202020204" pitchFamily="34" charset="0"/>
              </a:rPr>
              <a:t>Bölüm </a:t>
            </a:r>
            <a:r>
              <a:rPr lang="en-US" sz="2000" b="1" dirty="0">
                <a:solidFill>
                  <a:prstClr val="black"/>
                </a:solidFill>
                <a:latin typeface="Century Gothic" panose="020B0502020202020204" pitchFamily="34" charset="0"/>
              </a:rPr>
              <a:t>8</a:t>
            </a:r>
            <a:r>
              <a:rPr lang="tr-TR" sz="2000" b="1" dirty="0">
                <a:solidFill>
                  <a:prstClr val="black"/>
                </a:solidFill>
                <a:latin typeface="Century Gothic" panose="020B0502020202020204" pitchFamily="34" charset="0"/>
              </a:rPr>
              <a:t> -  Başvuru Sahibinin Beyanı</a:t>
            </a:r>
            <a:r>
              <a:rPr lang="en-US" sz="2000" b="1" dirty="0">
                <a:solidFill>
                  <a:prstClr val="black"/>
                </a:solidFill>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(Declaration by the Lead Applicant)</a:t>
            </a:r>
            <a:endParaRPr lang="en-US" sz="2000" dirty="0">
              <a:solidFill>
                <a:schemeClr val="accent1">
                  <a:lumMod val="75000"/>
                </a:schemeClr>
              </a:solidFill>
              <a:latin typeface="Century Gothic" panose="020B0502020202020204" pitchFamily="34" charset="0"/>
            </a:endParaRPr>
          </a:p>
          <a:p>
            <a:pPr marL="388620" indent="-342900"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Başvuru sahibinin yetkilisi tarafından içeriği değiştirilmeden </a:t>
            </a:r>
            <a:r>
              <a:rPr lang="tr-TR" sz="2000" u="sng" dirty="0">
                <a:solidFill>
                  <a:srgbClr val="0070C0"/>
                </a:solidFill>
                <a:latin typeface="Century Gothic" panose="020B0502020202020204" pitchFamily="34" charset="0"/>
              </a:rPr>
              <a:t>ıslak imza</a:t>
            </a:r>
            <a:r>
              <a:rPr lang="en-US" sz="2000" u="sng" dirty="0" err="1">
                <a:solidFill>
                  <a:srgbClr val="0070C0"/>
                </a:solidFill>
                <a:latin typeface="Century Gothic" panose="020B0502020202020204" pitchFamily="34" charset="0"/>
              </a:rPr>
              <a:t>lı</a:t>
            </a:r>
            <a:r>
              <a:rPr lang="tr-TR" sz="2000" dirty="0">
                <a:solidFill>
                  <a:srgbClr val="0070C0"/>
                </a:solidFill>
                <a:latin typeface="Century Gothic" panose="020B0502020202020204" pitchFamily="34" charset="0"/>
              </a:rPr>
              <a:t> (mavi kalem). </a:t>
            </a:r>
            <a:r>
              <a:rPr lang="tr-TR" sz="2000" dirty="0">
                <a:latin typeface="Century Gothic" panose="020B0502020202020204" pitchFamily="34" charset="0"/>
              </a:rPr>
              <a:t>şekilde sunulmalıdır</a:t>
            </a:r>
            <a:r>
              <a:rPr lang="en-US" sz="2000" dirty="0">
                <a:latin typeface="Century Gothic" panose="020B0502020202020204" pitchFamily="34" charset="0"/>
              </a:rPr>
              <a:t>.</a:t>
            </a:r>
            <a:endParaRPr lang="tr-TR" sz="2000" dirty="0">
              <a:latin typeface="Century Gothic" panose="020B0502020202020204" pitchFamily="34" charset="0"/>
            </a:endParaRPr>
          </a:p>
        </p:txBody>
      </p:sp>
      <p:sp>
        <p:nvSpPr>
          <p:cNvPr id="5" name="TextBox 20">
            <a:extLst>
              <a:ext uri="{FF2B5EF4-FFF2-40B4-BE49-F238E27FC236}">
                <a16:creationId xmlns:a16="http://schemas.microsoft.com/office/drawing/2014/main" id="{A41885D1-4A5D-4D83-ACE4-BA9729274AC7}"/>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03111667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A08E70A-4B64-44F4-BADB-3549DF72E810}"/>
              </a:ext>
            </a:extLst>
          </p:cNvPr>
          <p:cNvSpPr txBox="1">
            <a:spLocks/>
          </p:cNvSpPr>
          <p:nvPr/>
        </p:nvSpPr>
        <p:spPr>
          <a:xfrm>
            <a:off x="720000" y="3965944"/>
            <a:ext cx="10752000" cy="1656520"/>
          </a:xfrm>
          <a:prstGeom prst="rect">
            <a:avLst/>
          </a:prstGeom>
        </p:spPr>
        <p:txBody>
          <a:bodyPr vert="horz" lIns="91440" tIns="108000" rIns="91440" bIns="4680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spcBef>
                <a:spcPts val="600"/>
              </a:spcBef>
              <a:spcAft>
                <a:spcPts val="600"/>
              </a:spcAft>
              <a:buClr>
                <a:srgbClr val="FF8600"/>
              </a:buClr>
              <a:buNone/>
              <a:defRPr/>
            </a:pPr>
            <a:r>
              <a:rPr lang="tr-TR" sz="2000" dirty="0">
                <a:solidFill>
                  <a:prstClr val="black"/>
                </a:solidFill>
                <a:latin typeface="Century Gothic" panose="020B0502020202020204" pitchFamily="34" charset="0"/>
              </a:rPr>
              <a:t>Projenizin belgelerinin elektronik kopyası </a:t>
            </a:r>
            <a:r>
              <a:rPr lang="tr-TR" sz="2000" dirty="0" err="1">
                <a:solidFill>
                  <a:prstClr val="black"/>
                </a:solidFill>
                <a:latin typeface="Century Gothic" panose="020B0502020202020204" pitchFamily="34" charset="0"/>
              </a:rPr>
              <a:t>usb</a:t>
            </a:r>
            <a:r>
              <a:rPr lang="tr-TR" sz="2000" dirty="0">
                <a:solidFill>
                  <a:prstClr val="black"/>
                </a:solidFill>
                <a:latin typeface="Century Gothic" panose="020B0502020202020204" pitchFamily="34" charset="0"/>
              </a:rPr>
              <a:t> halinde başvuru paketinizin içinde gönderilmelidir (Word ve Excel formatı). </a:t>
            </a:r>
          </a:p>
          <a:p>
            <a:pPr marL="45720" indent="0" algn="just">
              <a:spcBef>
                <a:spcPts val="600"/>
              </a:spcBef>
              <a:spcAft>
                <a:spcPts val="600"/>
              </a:spcAft>
              <a:buClr>
                <a:srgbClr val="FF8600"/>
              </a:buClr>
              <a:buNone/>
              <a:defRPr/>
            </a:pPr>
            <a:r>
              <a:rPr lang="tr-TR" sz="2000" dirty="0">
                <a:latin typeface="Century Gothic" panose="020B0502020202020204" pitchFamily="34" charset="0"/>
              </a:rPr>
              <a:t>Lütfen </a:t>
            </a:r>
            <a:r>
              <a:rPr lang="en-US" sz="2000" dirty="0">
                <a:latin typeface="Century Gothic" panose="020B0502020202020204" pitchFamily="34" charset="0"/>
              </a:rPr>
              <a:t>USB</a:t>
            </a:r>
            <a:r>
              <a:rPr lang="tr-TR" sz="2000" dirty="0">
                <a:latin typeface="Century Gothic" panose="020B0502020202020204" pitchFamily="34" charset="0"/>
              </a:rPr>
              <a:t>’ye kayıt yapıldığını kontrol ediniz!!!</a:t>
            </a:r>
          </a:p>
          <a:p>
            <a:pPr marL="45720" indent="0" algn="just">
              <a:spcBef>
                <a:spcPts val="600"/>
              </a:spcBef>
              <a:spcAft>
                <a:spcPts val="600"/>
              </a:spcAft>
              <a:buClr>
                <a:srgbClr val="FF8600"/>
              </a:buClr>
              <a:buNone/>
              <a:defRPr/>
            </a:pPr>
            <a:r>
              <a:rPr lang="en-US" sz="2000" dirty="0">
                <a:latin typeface="Century Gothic" panose="020B0502020202020204" pitchFamily="34" charset="0"/>
              </a:rPr>
              <a:t>USB</a:t>
            </a:r>
            <a:r>
              <a:rPr lang="tr-TR" sz="2000" dirty="0">
                <a:latin typeface="Century Gothic" panose="020B0502020202020204" pitchFamily="34" charset="0"/>
              </a:rPr>
              <a:t>’nin </a:t>
            </a:r>
            <a:r>
              <a:rPr lang="tr-TR" sz="2000" dirty="0">
                <a:solidFill>
                  <a:prstClr val="black"/>
                </a:solidFill>
                <a:latin typeface="Century Gothic" panose="020B0502020202020204" pitchFamily="34" charset="0"/>
              </a:rPr>
              <a:t>korumalı biçimde, zarar görmeyecek şekilde gönderilmesine dikkat ediniz.</a:t>
            </a:r>
          </a:p>
          <a:p>
            <a:pPr marL="45720" indent="0" algn="just">
              <a:spcBef>
                <a:spcPts val="600"/>
              </a:spcBef>
              <a:spcAft>
                <a:spcPts val="600"/>
              </a:spcAft>
              <a:buClr>
                <a:srgbClr val="FF8600"/>
              </a:buClr>
              <a:buNone/>
              <a:defRPr/>
            </a:pPr>
            <a:endParaRPr lang="tr-TR" sz="2000" dirty="0">
              <a:solidFill>
                <a:prstClr val="black"/>
              </a:solidFill>
              <a:latin typeface="Century Gothic" panose="020B0502020202020204" pitchFamily="34" charset="0"/>
            </a:endParaRPr>
          </a:p>
        </p:txBody>
      </p:sp>
      <p:pic>
        <p:nvPicPr>
          <p:cNvPr id="3" name="Picture 2"/>
          <p:cNvPicPr>
            <a:picLocks noChangeAspect="1"/>
          </p:cNvPicPr>
          <p:nvPr/>
        </p:nvPicPr>
        <p:blipFill>
          <a:blip r:embed="rId2"/>
          <a:stretch>
            <a:fillRect/>
          </a:stretch>
        </p:blipFill>
        <p:spPr>
          <a:xfrm>
            <a:off x="4628271" y="2088000"/>
            <a:ext cx="2757267" cy="1755824"/>
          </a:xfrm>
          <a:prstGeom prst="rect">
            <a:avLst/>
          </a:prstGeom>
        </p:spPr>
      </p:pic>
      <p:sp>
        <p:nvSpPr>
          <p:cNvPr id="5" name="TextBox 20">
            <a:extLst>
              <a:ext uri="{FF2B5EF4-FFF2-40B4-BE49-F238E27FC236}">
                <a16:creationId xmlns:a16="http://schemas.microsoft.com/office/drawing/2014/main" id="{C19E3F1C-546E-40A6-A16B-0F8D0812CC31}"/>
              </a:ext>
            </a:extLst>
          </p:cNvPr>
          <p:cNvSpPr txBox="1"/>
          <p:nvPr/>
        </p:nvSpPr>
        <p:spPr>
          <a:xfrm>
            <a:off x="719999" y="1692000"/>
            <a:ext cx="6452697"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Tam Başvuru </a:t>
            </a:r>
            <a:r>
              <a:rPr lang="en-US" sz="2400" b="1" dirty="0" err="1">
                <a:solidFill>
                  <a:schemeClr val="accent5">
                    <a:lumMod val="50000"/>
                  </a:schemeClr>
                </a:solidFill>
                <a:latin typeface="Century Gothic" panose="020B0502020202020204" pitchFamily="34" charset="0"/>
              </a:rPr>
              <a:t>Formu</a:t>
            </a:r>
            <a:r>
              <a:rPr lang="en-US" sz="2400" b="1" dirty="0">
                <a:solidFill>
                  <a:schemeClr val="accent5">
                    <a:lumMod val="50000"/>
                  </a:schemeClr>
                </a:solidFill>
                <a:latin typeface="Century Gothic" panose="020B0502020202020204" pitchFamily="34" charset="0"/>
              </a:rPr>
              <a:t> </a:t>
            </a:r>
            <a:r>
              <a:rPr lang="tr-TR" sz="2400" b="1" dirty="0">
                <a:solidFill>
                  <a:schemeClr val="accent1">
                    <a:lumMod val="75000"/>
                  </a:schemeClr>
                </a:solidFill>
                <a:latin typeface="Century Gothic" panose="020B0502020202020204" pitchFamily="34" charset="0"/>
              </a:rPr>
              <a:t>(Full Application Form</a:t>
            </a:r>
            <a:r>
              <a:rPr lang="en-US" sz="2400" b="1" dirty="0">
                <a:solidFill>
                  <a:schemeClr val="accent1">
                    <a:lumMod val="75000"/>
                  </a:schemeClr>
                </a:solidFill>
                <a:latin typeface="Century Gothic" panose="020B0502020202020204" pitchFamily="34" charset="0"/>
              </a:rPr>
              <a:t>) </a:t>
            </a:r>
            <a:endParaRPr lang="tr-TR" sz="2400" b="1"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4723838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1" y="1692000"/>
            <a:ext cx="2055098" cy="461665"/>
          </a:xfrm>
          <a:prstGeom prst="rect">
            <a:avLst/>
          </a:prstGeom>
          <a:noFill/>
        </p:spPr>
        <p:txBody>
          <a:bodyPr wrap="square" rtlCol="0">
            <a:spAutoFit/>
          </a:bodyPr>
          <a:lstStyle/>
          <a:p>
            <a:pPr algn="ctr"/>
            <a:r>
              <a:rPr lang="tr-TR" sz="2400" b="1" dirty="0">
                <a:solidFill>
                  <a:schemeClr val="accent5">
                    <a:lumMod val="50000"/>
                  </a:schemeClr>
                </a:solidFill>
              </a:rPr>
              <a:t>Başvuru Süreci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872160"/>
          </a:xfrm>
        </p:spPr>
        <p:txBody>
          <a:bodyPr vert="horz" lIns="91440" tIns="108000" rIns="91440" bIns="0" rtlCol="0">
            <a:noAutofit/>
          </a:bodyPr>
          <a:lstStyle/>
          <a:p>
            <a:pPr algn="just">
              <a:spcBef>
                <a:spcPts val="300"/>
              </a:spcBef>
              <a:spcAft>
                <a:spcPts val="300"/>
              </a:spcAft>
              <a:buClr>
                <a:srgbClr val="000066"/>
              </a:buClr>
              <a:buFont typeface="Wingdings" panose="05000000000000000000" pitchFamily="2" charset="2"/>
              <a:buChar char="§"/>
              <a:defRPr/>
            </a:pPr>
            <a:r>
              <a:rPr lang="tr-TR" sz="2000" dirty="0">
                <a:latin typeface="Century Gothic" panose="020B0502020202020204" pitchFamily="34" charset="0"/>
              </a:rPr>
              <a:t>Yalnızca Başvuru Formu, yayınlanan ekleri (Bütçe (Ek B), </a:t>
            </a:r>
            <a:r>
              <a:rPr lang="en-US" sz="2000" dirty="0">
                <a:latin typeface="Century Gothic" panose="020B0502020202020204" pitchFamily="34" charset="0"/>
              </a:rPr>
              <a:t>M</a:t>
            </a:r>
            <a:r>
              <a:rPr lang="tr-TR" sz="2000" dirty="0">
                <a:latin typeface="Century Gothic" panose="020B0502020202020204" pitchFamily="34" charset="0"/>
              </a:rPr>
              <a:t>antıksal </a:t>
            </a:r>
            <a:r>
              <a:rPr lang="en-US" sz="2000" dirty="0">
                <a:latin typeface="Century Gothic" panose="020B0502020202020204" pitchFamily="34" charset="0"/>
              </a:rPr>
              <a:t>Ç</a:t>
            </a:r>
            <a:r>
              <a:rPr lang="tr-TR" sz="2000" dirty="0">
                <a:latin typeface="Century Gothic" panose="020B0502020202020204" pitchFamily="34" charset="0"/>
              </a:rPr>
              <a:t>erçeve </a:t>
            </a:r>
            <a:r>
              <a:rPr lang="en-US" sz="2000" dirty="0">
                <a:latin typeface="Century Gothic" panose="020B0502020202020204" pitchFamily="34" charset="0"/>
              </a:rPr>
              <a:t>(</a:t>
            </a:r>
            <a:r>
              <a:rPr lang="tr-TR" sz="2000" dirty="0">
                <a:latin typeface="Century Gothic" panose="020B0502020202020204" pitchFamily="34" charset="0"/>
              </a:rPr>
              <a:t>Ek C</a:t>
            </a:r>
            <a:r>
              <a:rPr lang="en-US" sz="2000" dirty="0">
                <a:latin typeface="Century Gothic" panose="020B0502020202020204" pitchFamily="34" charset="0"/>
              </a:rPr>
              <a:t>)</a:t>
            </a:r>
            <a:r>
              <a:rPr lang="tr-TR" sz="2000" dirty="0">
                <a:latin typeface="Century Gothic" panose="020B0502020202020204" pitchFamily="34" charset="0"/>
              </a:rPr>
              <a:t>, Ek F (Pador Formu), Ek H (</a:t>
            </a:r>
            <a:r>
              <a:rPr lang="tr-TR" sz="2000" dirty="0" err="1">
                <a:latin typeface="Century Gothic" panose="020B0502020202020204" pitchFamily="34" charset="0"/>
              </a:rPr>
              <a:t>Declaration</a:t>
            </a:r>
            <a:r>
              <a:rPr lang="tr-TR" sz="2000" dirty="0">
                <a:latin typeface="Century Gothic" panose="020B0502020202020204" pitchFamily="34" charset="0"/>
              </a:rPr>
              <a:t> of </a:t>
            </a:r>
            <a:r>
              <a:rPr lang="tr-TR" sz="2000" dirty="0" err="1">
                <a:latin typeface="Century Gothic" panose="020B0502020202020204" pitchFamily="34" charset="0"/>
              </a:rPr>
              <a:t>honour</a:t>
            </a:r>
            <a:r>
              <a:rPr lang="en-US" sz="2000" dirty="0">
                <a:latin typeface="Century Gothic" panose="020B0502020202020204" pitchFamily="34" charset="0"/>
              </a:rPr>
              <a:t>)</a:t>
            </a:r>
            <a:r>
              <a:rPr lang="tr-TR" sz="2000" dirty="0">
                <a:latin typeface="Century Gothic" panose="020B0502020202020204" pitchFamily="34" charset="0"/>
              </a:rPr>
              <a:t> değerlendiricilere iletilecektir. İlave olarak başka ek gönderilmemelidir.</a:t>
            </a:r>
          </a:p>
          <a:p>
            <a:pPr algn="just">
              <a:spcBef>
                <a:spcPts val="300"/>
              </a:spcBef>
              <a:spcAft>
                <a:spcPts val="300"/>
              </a:spcAft>
              <a:buClr>
                <a:srgbClr val="000066"/>
              </a:buClr>
              <a:buFont typeface="Wingdings" panose="05000000000000000000" pitchFamily="2" charset="2"/>
              <a:buChar char="§"/>
              <a:defRPr/>
            </a:pPr>
            <a:r>
              <a:rPr lang="tr-TR" sz="2000" dirty="0">
                <a:latin typeface="Century Gothic" panose="020B0502020202020204" pitchFamily="34" charset="0"/>
              </a:rPr>
              <a:t>Sağlanan tüm belgelerin proje ile ilgili TÜM bilgileri içeriyor olması değerlendirme açısından büyük önem taşımaktadır. </a:t>
            </a:r>
          </a:p>
          <a:p>
            <a:pPr algn="just">
              <a:spcBef>
                <a:spcPts val="300"/>
              </a:spcBef>
              <a:spcAft>
                <a:spcPts val="300"/>
              </a:spcAft>
              <a:buClr>
                <a:srgbClr val="000066"/>
              </a:buClr>
              <a:buFont typeface="Wingdings" panose="05000000000000000000" pitchFamily="2" charset="2"/>
              <a:buChar char="§"/>
              <a:defRPr/>
            </a:pPr>
            <a:r>
              <a:rPr lang="tr-TR" sz="2000" dirty="0">
                <a:latin typeface="Century Gothic" panose="020B0502020202020204" pitchFamily="34" charset="0"/>
              </a:rPr>
              <a:t>Son Başvuru Tarihi: Daha önceden proje Ön Teklifleri seçilmiş olan başvuru sahiplerine gönderilen mektupla bildirilecektir. </a:t>
            </a:r>
            <a:endParaRPr lang="en-US" sz="2000" dirty="0">
              <a:latin typeface="Century Gothic" panose="020B0502020202020204" pitchFamily="34" charset="0"/>
            </a:endParaRPr>
          </a:p>
          <a:p>
            <a:pPr algn="just">
              <a:spcBef>
                <a:spcPts val="300"/>
              </a:spcBef>
              <a:spcAft>
                <a:spcPts val="300"/>
              </a:spcAft>
              <a:buClr>
                <a:srgbClr val="000066"/>
              </a:buClr>
              <a:buFont typeface="Wingdings" panose="05000000000000000000" pitchFamily="2" charset="2"/>
              <a:buChar char="§"/>
              <a:defRPr/>
            </a:pPr>
            <a:r>
              <a:rPr lang="tr-TR" sz="2000" dirty="0">
                <a:latin typeface="Century Gothic" panose="020B0502020202020204" pitchFamily="34" charset="0"/>
              </a:rPr>
              <a:t>Başvuru sahipleri Başvuru Formu Kontrol Listesini kullanarak (Hibe Başvuru Formunun Kısım B, Bölüm 7) başvurularının eksiksiz olduğunu doğrulamalıdır. Tam olmayan başvurular reddedilebilecektir.</a:t>
            </a:r>
          </a:p>
          <a:p>
            <a:pPr algn="just">
              <a:spcBef>
                <a:spcPts val="600"/>
              </a:spcBef>
              <a:spcAft>
                <a:spcPts val="600"/>
              </a:spcAft>
              <a:buClr>
                <a:srgbClr val="000066"/>
              </a:buClr>
              <a:buFont typeface="Wingdings" panose="05000000000000000000" pitchFamily="2" charset="2"/>
              <a:buChar char="§"/>
              <a:defRPr/>
            </a:pPr>
            <a:endParaRPr lang="en-US" sz="2000" dirty="0">
              <a:latin typeface="Century Gothic" panose="020B0502020202020204" pitchFamily="34" charset="0"/>
            </a:endParaRP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Tree>
    <p:extLst>
      <p:ext uri="{BB962C8B-B14F-4D97-AF65-F5344CB8AC3E}">
        <p14:creationId xmlns:p14="http://schemas.microsoft.com/office/powerpoint/2010/main" val="21161376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933120"/>
          </a:xfrm>
        </p:spPr>
        <p:txBody>
          <a:bodyPr vert="horz" lIns="91440" tIns="108000" rIns="91440" bIns="0" rtlCol="0">
            <a:noAutofit/>
          </a:bodyPr>
          <a:lstStyle/>
          <a:p>
            <a:pPr algn="just">
              <a:spcBef>
                <a:spcPts val="600"/>
              </a:spcBef>
              <a:spcAft>
                <a:spcPts val="600"/>
              </a:spcAft>
              <a:buClr>
                <a:srgbClr val="000066"/>
              </a:buClr>
              <a:buFont typeface="Wingdings" panose="05000000000000000000" pitchFamily="2" charset="2"/>
              <a:buChar char="§"/>
              <a:defRPr/>
            </a:pPr>
            <a:r>
              <a:rPr lang="tr-TR" sz="2000" dirty="0">
                <a:latin typeface="Century Gothic" panose="020B0502020202020204" pitchFamily="34" charset="0"/>
              </a:rPr>
              <a:t>Başvuruların işleme kolayca alınabilmesi için lütfen orijinal dosya ve 2 kopyayı A4 boyutunda ve aşağıdaki sıralamada sununuz:</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Tam Başvuru Formu – Hibe Başvuru Formu, Kısım B </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Bütçe (Ek B)</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Mantıksal Çerçeve (Ek C)</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Kontrol Listesi – Hibe Başvuru Formu, Kısım B, Bölüm 7 </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Başvuru Sahibinin Beyanı – Hibe Başvuru Formu, Kısım B, Bölüm 8</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Eş-başvuran(lar)ın Yetkilendirmesi – Hibe Başvuru Formu, Kısım B, Bölüm 4</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 Bağlı Kuruluşların beyanı – Hibe Başvuru Formu, Kısım B, Bölüm 5</a:t>
            </a:r>
          </a:p>
          <a:p>
            <a:pPr lvl="1" algn="just">
              <a:spcBef>
                <a:spcPts val="300"/>
              </a:spcBef>
              <a:buClr>
                <a:srgbClr val="000066"/>
              </a:buClr>
              <a:buFont typeface="Wingdings" panose="05000000000000000000" pitchFamily="2" charset="2"/>
              <a:buChar char="Ø"/>
              <a:defRPr/>
            </a:pPr>
            <a:r>
              <a:rPr lang="tr-TR" sz="1800" dirty="0" err="1">
                <a:latin typeface="Century Gothic" panose="020B0502020202020204" pitchFamily="34" charset="0"/>
              </a:rPr>
              <a:t>Declaration</a:t>
            </a:r>
            <a:r>
              <a:rPr lang="tr-TR" sz="1800" dirty="0">
                <a:latin typeface="Century Gothic" panose="020B0502020202020204" pitchFamily="34" charset="0"/>
              </a:rPr>
              <a:t> of </a:t>
            </a:r>
            <a:r>
              <a:rPr lang="tr-TR" sz="1800" dirty="0" err="1">
                <a:latin typeface="Century Gothic" panose="020B0502020202020204" pitchFamily="34" charset="0"/>
              </a:rPr>
              <a:t>Honour</a:t>
            </a:r>
            <a:r>
              <a:rPr lang="tr-TR" sz="1800" dirty="0">
                <a:latin typeface="Century Gothic" panose="020B0502020202020204" pitchFamily="34" charset="0"/>
              </a:rPr>
              <a:t>- Ek H</a:t>
            </a:r>
          </a:p>
          <a:p>
            <a:pPr lvl="1" algn="just">
              <a:spcBef>
                <a:spcPts val="300"/>
              </a:spcBef>
              <a:buClr>
                <a:srgbClr val="000066"/>
              </a:buClr>
              <a:buFont typeface="Wingdings" panose="05000000000000000000" pitchFamily="2" charset="2"/>
              <a:buChar char="Ø"/>
              <a:defRPr/>
            </a:pPr>
            <a:r>
              <a:rPr lang="tr-TR" sz="1800" dirty="0">
                <a:latin typeface="Century Gothic" panose="020B0502020202020204" pitchFamily="34" charset="0"/>
              </a:rPr>
              <a:t>Tam Başvuru Formu, bütçe, mantıksal çerçeve ve Ek F’nin elektronik kopyası (USB disk).</a:t>
            </a: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0B4BF232-7EF2-4163-9D49-DA50034A073B}"/>
              </a:ext>
            </a:extLst>
          </p:cNvPr>
          <p:cNvSpPr txBox="1"/>
          <p:nvPr/>
        </p:nvSpPr>
        <p:spPr>
          <a:xfrm>
            <a:off x="720001" y="1692000"/>
            <a:ext cx="2055098" cy="461665"/>
          </a:xfrm>
          <a:prstGeom prst="rect">
            <a:avLst/>
          </a:prstGeom>
          <a:noFill/>
        </p:spPr>
        <p:txBody>
          <a:bodyPr wrap="square" rtlCol="0">
            <a:spAutoFit/>
          </a:bodyPr>
          <a:lstStyle/>
          <a:p>
            <a:pPr algn="ctr"/>
            <a:r>
              <a:rPr lang="tr-TR" sz="2400" b="1" dirty="0">
                <a:solidFill>
                  <a:schemeClr val="accent5">
                    <a:lumMod val="50000"/>
                  </a:schemeClr>
                </a:solidFill>
              </a:rPr>
              <a:t>Başvuru Süreci</a:t>
            </a:r>
          </a:p>
        </p:txBody>
      </p:sp>
    </p:spTree>
    <p:extLst>
      <p:ext uri="{BB962C8B-B14F-4D97-AF65-F5344CB8AC3E}">
        <p14:creationId xmlns:p14="http://schemas.microsoft.com/office/powerpoint/2010/main" val="8932456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912800"/>
          </a:xfrm>
        </p:spPr>
        <p:txBody>
          <a:bodyPr vert="horz" lIns="91440" tIns="108000" rIns="91440" bIns="0" rtlCol="0">
            <a:noAutofit/>
          </a:bodyPr>
          <a:lstStyle/>
          <a:p>
            <a:pPr algn="just">
              <a:spcBef>
                <a:spcPts val="600"/>
              </a:spcBef>
              <a:spcAft>
                <a:spcPts val="600"/>
              </a:spcAft>
              <a:buClr>
                <a:srgbClr val="000066"/>
              </a:buClr>
              <a:buFont typeface="Wingdings" panose="05000000000000000000" pitchFamily="2" charset="2"/>
              <a:buChar char="§"/>
              <a:defRPr/>
            </a:pPr>
            <a:r>
              <a:rPr lang="tr-TR" sz="2000" b="1" dirty="0">
                <a:latin typeface="Century Gothic" panose="020B0502020202020204" pitchFamily="34" charset="0"/>
              </a:rPr>
              <a:t>EK F PADOR FORMU’nun Lider başvuru sahibi ve tüm eş-başvuran(lar) (varsa) ve bağlı k</a:t>
            </a:r>
            <a:r>
              <a:rPr lang="en-US" sz="2000" b="1" dirty="0" err="1">
                <a:latin typeface="Century Gothic" panose="020B0502020202020204" pitchFamily="34" charset="0"/>
              </a:rPr>
              <a:t>ur</a:t>
            </a:r>
            <a:r>
              <a:rPr lang="tr-TR" sz="2000" b="1" dirty="0">
                <a:latin typeface="Century Gothic" panose="020B0502020202020204" pitchFamily="34" charset="0"/>
              </a:rPr>
              <a:t>uluş(lar) (varsa) tarafından doldurulması gerekmektedir.</a:t>
            </a:r>
          </a:p>
          <a:p>
            <a:pPr algn="just">
              <a:spcBef>
                <a:spcPts val="600"/>
              </a:spcBef>
              <a:spcAft>
                <a:spcPts val="600"/>
              </a:spcAft>
              <a:buClr>
                <a:srgbClr val="000066"/>
              </a:buClr>
              <a:buFont typeface="Wingdings" panose="05000000000000000000" pitchFamily="2" charset="2"/>
              <a:buChar char="§"/>
              <a:defRPr/>
            </a:pPr>
            <a:r>
              <a:rPr lang="tr-TR" sz="2000" dirty="0">
                <a:latin typeface="Century Gothic" panose="020B0502020202020204" pitchFamily="34" charset="0"/>
              </a:rPr>
              <a:t>Başvuru gönderilirken dış zarfın üzerinde gönderi adresine ek olarak:</a:t>
            </a:r>
          </a:p>
          <a:p>
            <a:pPr lvl="1" algn="just">
              <a:spcBef>
                <a:spcPts val="300"/>
              </a:spcBef>
              <a:spcAft>
                <a:spcPts val="300"/>
              </a:spcAft>
              <a:buClr>
                <a:srgbClr val="000066"/>
              </a:buClr>
              <a:buFont typeface="Wingdings" panose="05000000000000000000" pitchFamily="2" charset="2"/>
              <a:buChar char="Ø"/>
              <a:defRPr/>
            </a:pPr>
            <a:r>
              <a:rPr lang="tr-TR" sz="1800" dirty="0">
                <a:latin typeface="Century Gothic" panose="020B0502020202020204" pitchFamily="34" charset="0"/>
              </a:rPr>
              <a:t>Referans numarası:  </a:t>
            </a:r>
            <a:r>
              <a:rPr lang="tr-TR" sz="1800" dirty="0" err="1">
                <a:latin typeface="Century Gothic" panose="020B0502020202020204" pitchFamily="34" charset="0"/>
              </a:rPr>
              <a:t>EuropeAid</a:t>
            </a:r>
            <a:r>
              <a:rPr lang="tr-TR" sz="1800" dirty="0">
                <a:latin typeface="Century Gothic" panose="020B0502020202020204" pitchFamily="34" charset="0"/>
              </a:rPr>
              <a:t>/170484/ID/ACT/TR</a:t>
            </a:r>
          </a:p>
          <a:p>
            <a:pPr lvl="1" algn="just">
              <a:spcBef>
                <a:spcPts val="300"/>
              </a:spcBef>
              <a:spcAft>
                <a:spcPts val="300"/>
              </a:spcAft>
              <a:buClr>
                <a:srgbClr val="000066"/>
              </a:buClr>
              <a:buFont typeface="Wingdings" panose="05000000000000000000" pitchFamily="2" charset="2"/>
              <a:buChar char="Ø"/>
              <a:defRPr/>
            </a:pPr>
            <a:r>
              <a:rPr lang="tr-TR" sz="1800" dirty="0">
                <a:latin typeface="Century Gothic" panose="020B0502020202020204" pitchFamily="34" charset="0"/>
              </a:rPr>
              <a:t>Teklif çağrısının başlığı ve numarası: </a:t>
            </a:r>
            <a:r>
              <a:rPr lang="tr-TR" sz="1800" dirty="0" err="1">
                <a:latin typeface="Century Gothic" panose="020B0502020202020204" pitchFamily="34" charset="0"/>
              </a:rPr>
              <a:t>Climate</a:t>
            </a:r>
            <a:r>
              <a:rPr lang="tr-TR" sz="1800" dirty="0">
                <a:latin typeface="Century Gothic" panose="020B0502020202020204" pitchFamily="34" charset="0"/>
              </a:rPr>
              <a:t> </a:t>
            </a:r>
            <a:r>
              <a:rPr lang="tr-TR" sz="1800" dirty="0" err="1">
                <a:latin typeface="Century Gothic" panose="020B0502020202020204" pitchFamily="34" charset="0"/>
              </a:rPr>
              <a:t>Change</a:t>
            </a:r>
            <a:r>
              <a:rPr lang="tr-TR" sz="1800" dirty="0">
                <a:latin typeface="Century Gothic" panose="020B0502020202020204" pitchFamily="34" charset="0"/>
              </a:rPr>
              <a:t> Adaptation Grant </a:t>
            </a:r>
            <a:r>
              <a:rPr lang="tr-TR" sz="1800" dirty="0" err="1">
                <a:latin typeface="Century Gothic" panose="020B0502020202020204" pitchFamily="34" charset="0"/>
              </a:rPr>
              <a:t>Programme</a:t>
            </a:r>
            <a:r>
              <a:rPr lang="tr-TR" sz="1800" dirty="0">
                <a:latin typeface="Century Gothic" panose="020B0502020202020204" pitchFamily="34" charset="0"/>
              </a:rPr>
              <a:t> (CCAGP)</a:t>
            </a:r>
          </a:p>
          <a:p>
            <a:pPr lvl="1" algn="just">
              <a:spcBef>
                <a:spcPts val="300"/>
              </a:spcBef>
              <a:spcAft>
                <a:spcPts val="300"/>
              </a:spcAft>
              <a:buClr>
                <a:srgbClr val="000066"/>
              </a:buClr>
              <a:buFont typeface="Wingdings" panose="05000000000000000000" pitchFamily="2" charset="2"/>
              <a:buChar char="Ø"/>
              <a:defRPr/>
            </a:pPr>
            <a:r>
              <a:rPr lang="tr-TR" sz="1800" dirty="0">
                <a:latin typeface="Century Gothic" panose="020B0502020202020204" pitchFamily="34" charset="0"/>
              </a:rPr>
              <a:t>Başvurulan LOT numarası , projenin başlığı ve teklif sıra numarası</a:t>
            </a:r>
          </a:p>
          <a:p>
            <a:pPr lvl="1" algn="just">
              <a:spcBef>
                <a:spcPts val="300"/>
              </a:spcBef>
              <a:spcAft>
                <a:spcPts val="300"/>
              </a:spcAft>
              <a:buClr>
                <a:srgbClr val="000066"/>
              </a:buClr>
              <a:buFont typeface="Wingdings" panose="05000000000000000000" pitchFamily="2" charset="2"/>
              <a:buChar char="Ø"/>
              <a:defRPr/>
            </a:pPr>
            <a:r>
              <a:rPr lang="tr-TR" sz="1800" dirty="0">
                <a:latin typeface="Century Gothic" panose="020B0502020202020204" pitchFamily="34" charset="0"/>
              </a:rPr>
              <a:t>Başvuru sahibi kurum/kuruluş’un tam adı ve adresi,</a:t>
            </a:r>
          </a:p>
          <a:p>
            <a:pPr lvl="1" algn="just">
              <a:spcBef>
                <a:spcPts val="300"/>
              </a:spcBef>
              <a:spcAft>
                <a:spcPts val="300"/>
              </a:spcAft>
              <a:buClr>
                <a:srgbClr val="000066"/>
              </a:buClr>
              <a:buFont typeface="Wingdings" panose="05000000000000000000" pitchFamily="2" charset="2"/>
              <a:buChar char="Ø"/>
              <a:defRPr/>
            </a:pPr>
            <a:r>
              <a:rPr lang="tr-TR" sz="1800" dirty="0">
                <a:latin typeface="Century Gothic" panose="020B0502020202020204" pitchFamily="34" charset="0"/>
              </a:rPr>
              <a:t>«Açılış oturumundan önce açmayınız» ve «Not to be opened before the opening session» ibareleri, </a:t>
            </a:r>
            <a:r>
              <a:rPr lang="tr-TR" sz="1800" b="1" dirty="0">
                <a:latin typeface="Century Gothic" panose="020B0502020202020204" pitchFamily="34" charset="0"/>
              </a:rPr>
              <a:t>mutlak surette yazılmalıdır.</a:t>
            </a: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C6A1319B-0144-4509-94F2-CC8F2AC8C6A6}"/>
              </a:ext>
            </a:extLst>
          </p:cNvPr>
          <p:cNvSpPr txBox="1"/>
          <p:nvPr/>
        </p:nvSpPr>
        <p:spPr>
          <a:xfrm>
            <a:off x="720001" y="1692000"/>
            <a:ext cx="2055098" cy="461665"/>
          </a:xfrm>
          <a:prstGeom prst="rect">
            <a:avLst/>
          </a:prstGeom>
          <a:noFill/>
        </p:spPr>
        <p:txBody>
          <a:bodyPr wrap="square" rtlCol="0">
            <a:spAutoFit/>
          </a:bodyPr>
          <a:lstStyle/>
          <a:p>
            <a:pPr algn="ctr"/>
            <a:r>
              <a:rPr lang="tr-TR" sz="2400" b="1" dirty="0">
                <a:solidFill>
                  <a:schemeClr val="accent5">
                    <a:lumMod val="50000"/>
                  </a:schemeClr>
                </a:solidFill>
              </a:rPr>
              <a:t>Başvuru Süreci</a:t>
            </a:r>
          </a:p>
        </p:txBody>
      </p:sp>
    </p:spTree>
    <p:extLst>
      <p:ext uri="{BB962C8B-B14F-4D97-AF65-F5344CB8AC3E}">
        <p14:creationId xmlns:p14="http://schemas.microsoft.com/office/powerpoint/2010/main" val="255231221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821360"/>
          </a:xfrm>
        </p:spPr>
        <p:txBody>
          <a:bodyPr vert="horz" lIns="91440" tIns="108000" rIns="91440" bIns="0" rtlCol="0">
            <a:noAutofit/>
          </a:bodyPr>
          <a:lstStyle/>
          <a:p>
            <a:pPr marL="0" indent="0" algn="just">
              <a:spcBef>
                <a:spcPts val="600"/>
              </a:spcBef>
              <a:spcAft>
                <a:spcPts val="600"/>
              </a:spcAft>
              <a:buClr>
                <a:srgbClr val="000066"/>
              </a:buClr>
              <a:buNone/>
              <a:defRPr/>
            </a:pPr>
            <a:r>
              <a:rPr lang="tr-TR" sz="2000" dirty="0">
                <a:latin typeface="Century Gothic" panose="020B0502020202020204" pitchFamily="34" charset="0"/>
              </a:rPr>
              <a:t>Proje başvurusu, kapalı (mühürlü) zarf içinde iadeli taahhütlü posta, özel kargo şirketi veya elden aşağıdaki adrese gönderilmeli / teslim edilmelidir:</a:t>
            </a:r>
          </a:p>
          <a:p>
            <a:pPr marL="0" indent="0" algn="just">
              <a:spcBef>
                <a:spcPts val="200"/>
              </a:spcBef>
              <a:spcAft>
                <a:spcPts val="200"/>
              </a:spcAft>
              <a:buClr>
                <a:srgbClr val="000066"/>
              </a:buClr>
              <a:buNone/>
              <a:defRPr/>
            </a:pPr>
            <a:r>
              <a:rPr lang="tr-TR" sz="2000" i="1" dirty="0">
                <a:latin typeface="Century Gothic" panose="020B0502020202020204" pitchFamily="34" charset="0"/>
              </a:rPr>
              <a:t>T.C. Çevre</a:t>
            </a:r>
            <a:r>
              <a:rPr lang="en-US" sz="2000" i="1" dirty="0">
                <a:latin typeface="Century Gothic" panose="020B0502020202020204" pitchFamily="34" charset="0"/>
              </a:rPr>
              <a:t>,</a:t>
            </a:r>
            <a:r>
              <a:rPr lang="tr-TR" sz="2000" i="1" dirty="0">
                <a:latin typeface="Century Gothic" panose="020B0502020202020204" pitchFamily="34" charset="0"/>
              </a:rPr>
              <a:t> Şehircilik </a:t>
            </a:r>
            <a:r>
              <a:rPr lang="en-US" sz="2000" i="1" dirty="0">
                <a:latin typeface="Century Gothic" panose="020B0502020202020204" pitchFamily="34" charset="0"/>
              </a:rPr>
              <a:t>ve </a:t>
            </a:r>
            <a:r>
              <a:rPr lang="en-US" sz="2000" i="1" dirty="0" err="1">
                <a:latin typeface="Century Gothic" panose="020B0502020202020204" pitchFamily="34" charset="0"/>
              </a:rPr>
              <a:t>İklim</a:t>
            </a:r>
            <a:r>
              <a:rPr lang="en-US" sz="2000" i="1" dirty="0">
                <a:latin typeface="Century Gothic" panose="020B0502020202020204" pitchFamily="34" charset="0"/>
              </a:rPr>
              <a:t> </a:t>
            </a:r>
            <a:r>
              <a:rPr lang="en-US" sz="2000" i="1" dirty="0" err="1">
                <a:latin typeface="Century Gothic" panose="020B0502020202020204" pitchFamily="34" charset="0"/>
              </a:rPr>
              <a:t>Değişikliği</a:t>
            </a:r>
            <a:r>
              <a:rPr lang="en-US" sz="2000" i="1" dirty="0">
                <a:latin typeface="Century Gothic" panose="020B0502020202020204" pitchFamily="34" charset="0"/>
              </a:rPr>
              <a:t> </a:t>
            </a:r>
            <a:r>
              <a:rPr lang="tr-TR" sz="2000" i="1" dirty="0">
                <a:latin typeface="Century Gothic" panose="020B0502020202020204" pitchFamily="34" charset="0"/>
              </a:rPr>
              <a:t>Bakanlığı, AB ve Dış İlişkiler Genel Müdürlüğü, AB Yatırımları Dairesi Başkanlığı </a:t>
            </a:r>
            <a:endParaRPr lang="en-US" sz="2000" i="1" dirty="0">
              <a:latin typeface="Century Gothic" panose="020B0502020202020204" pitchFamily="34" charset="0"/>
            </a:endParaRPr>
          </a:p>
          <a:p>
            <a:pPr marL="0" indent="0" algn="just">
              <a:spcBef>
                <a:spcPts val="200"/>
              </a:spcBef>
              <a:spcAft>
                <a:spcPts val="200"/>
              </a:spcAft>
              <a:buClr>
                <a:srgbClr val="000066"/>
              </a:buClr>
              <a:buNone/>
              <a:defRPr/>
            </a:pPr>
            <a:r>
              <a:rPr lang="tr-TR" sz="2000" i="1" dirty="0" err="1">
                <a:latin typeface="Century Gothic" panose="020B0502020202020204" pitchFamily="34" charset="0"/>
              </a:rPr>
              <a:t>Ministry</a:t>
            </a:r>
            <a:r>
              <a:rPr lang="tr-TR" sz="2000" i="1" dirty="0">
                <a:latin typeface="Century Gothic" panose="020B0502020202020204" pitchFamily="34" charset="0"/>
              </a:rPr>
              <a:t> of Environment </a:t>
            </a:r>
            <a:r>
              <a:rPr lang="tr-TR" sz="2000" i="1" dirty="0" err="1">
                <a:latin typeface="Century Gothic" panose="020B0502020202020204" pitchFamily="34" charset="0"/>
              </a:rPr>
              <a:t>Urbanization</a:t>
            </a:r>
            <a:r>
              <a:rPr lang="tr-TR" sz="2000" i="1" dirty="0">
                <a:latin typeface="Century Gothic" panose="020B0502020202020204" pitchFamily="34" charset="0"/>
              </a:rPr>
              <a:t> </a:t>
            </a:r>
            <a:r>
              <a:rPr lang="tr-TR" sz="2000" i="1" dirty="0" err="1">
                <a:latin typeface="Century Gothic" panose="020B0502020202020204" pitchFamily="34" charset="0"/>
              </a:rPr>
              <a:t>and</a:t>
            </a:r>
            <a:r>
              <a:rPr lang="tr-TR" sz="2000" i="1" dirty="0">
                <a:latin typeface="Century Gothic" panose="020B0502020202020204" pitchFamily="34" charset="0"/>
              </a:rPr>
              <a:t> </a:t>
            </a:r>
            <a:r>
              <a:rPr lang="tr-TR" sz="2000" i="1" dirty="0" err="1">
                <a:latin typeface="Century Gothic" panose="020B0502020202020204" pitchFamily="34" charset="0"/>
              </a:rPr>
              <a:t>Climate</a:t>
            </a:r>
            <a:r>
              <a:rPr lang="tr-TR" sz="2000" i="1" dirty="0">
                <a:latin typeface="Century Gothic" panose="020B0502020202020204" pitchFamily="34" charset="0"/>
              </a:rPr>
              <a:t> </a:t>
            </a:r>
            <a:r>
              <a:rPr lang="tr-TR" sz="2000" i="1" dirty="0" err="1">
                <a:latin typeface="Century Gothic" panose="020B0502020202020204" pitchFamily="34" charset="0"/>
              </a:rPr>
              <a:t>Change</a:t>
            </a:r>
            <a:r>
              <a:rPr lang="tr-TR" sz="2000" i="1" dirty="0">
                <a:latin typeface="Century Gothic" panose="020B0502020202020204" pitchFamily="34" charset="0"/>
              </a:rPr>
              <a:t>, General Directorate of European Union and Foreign Relations, Department of EU </a:t>
            </a:r>
            <a:r>
              <a:rPr lang="tr-TR" sz="2000" i="1" dirty="0" err="1">
                <a:latin typeface="Century Gothic" panose="020B0502020202020204" pitchFamily="34" charset="0"/>
              </a:rPr>
              <a:t>Investments</a:t>
            </a:r>
            <a:endParaRPr lang="tr-TR" sz="2000" i="1" dirty="0">
              <a:latin typeface="Century Gothic" panose="020B0502020202020204" pitchFamily="34" charset="0"/>
            </a:endParaRPr>
          </a:p>
          <a:p>
            <a:pPr marL="0" indent="0" algn="just">
              <a:spcBef>
                <a:spcPts val="200"/>
              </a:spcBef>
              <a:spcAft>
                <a:spcPts val="200"/>
              </a:spcAft>
              <a:buClr>
                <a:srgbClr val="000066"/>
              </a:buClr>
              <a:buNone/>
              <a:defRPr/>
            </a:pPr>
            <a:r>
              <a:rPr lang="tr-TR" sz="2000" i="1" dirty="0">
                <a:latin typeface="Century Gothic" panose="020B0502020202020204" pitchFamily="34" charset="0"/>
              </a:rPr>
              <a:t>Mustafa Kemal Mahallesi Eskişehir Devlet Yolu (Dumlupınar Bulvarı) 9. km.</a:t>
            </a:r>
            <a:r>
              <a:rPr lang="en-US" sz="2000" i="1" dirty="0">
                <a:latin typeface="Century Gothic" panose="020B0502020202020204" pitchFamily="34" charset="0"/>
              </a:rPr>
              <a:t> </a:t>
            </a:r>
            <a:r>
              <a:rPr lang="tr-TR" sz="2000" i="1" dirty="0">
                <a:latin typeface="Century Gothic" panose="020B0502020202020204" pitchFamily="34" charset="0"/>
              </a:rPr>
              <a:t>Ankara</a:t>
            </a:r>
            <a:endParaRPr lang="en-US" sz="2000" i="1" dirty="0">
              <a:latin typeface="Century Gothic" panose="020B0502020202020204" pitchFamily="34" charset="0"/>
            </a:endParaRPr>
          </a:p>
          <a:p>
            <a:pPr marL="0" indent="0" algn="just">
              <a:spcBef>
                <a:spcPts val="200"/>
              </a:spcBef>
              <a:spcAft>
                <a:spcPts val="200"/>
              </a:spcAft>
              <a:buClr>
                <a:srgbClr val="000066"/>
              </a:buClr>
              <a:buNone/>
              <a:defRPr/>
            </a:pPr>
            <a:r>
              <a:rPr lang="tr-TR" sz="2000" i="1" dirty="0">
                <a:latin typeface="Century Gothic" panose="020B0502020202020204" pitchFamily="34" charset="0"/>
              </a:rPr>
              <a:t>Title: Climate Change Adaptation Grant Programme (CCAGP)</a:t>
            </a:r>
          </a:p>
          <a:p>
            <a:pPr marL="0" indent="0" algn="just">
              <a:spcBef>
                <a:spcPts val="200"/>
              </a:spcBef>
              <a:spcAft>
                <a:spcPts val="200"/>
              </a:spcAft>
              <a:buClr>
                <a:srgbClr val="000066"/>
              </a:buClr>
              <a:buNone/>
              <a:defRPr/>
            </a:pPr>
            <a:r>
              <a:rPr lang="tr-TR" sz="2000" i="1" dirty="0">
                <a:latin typeface="Century Gothic" panose="020B0502020202020204" pitchFamily="34" charset="0"/>
              </a:rPr>
              <a:t>Reference:  </a:t>
            </a:r>
            <a:r>
              <a:rPr lang="tr-TR" sz="2000" i="1" dirty="0" err="1">
                <a:latin typeface="Century Gothic" panose="020B0502020202020204" pitchFamily="34" charset="0"/>
              </a:rPr>
              <a:t>EuropeAid</a:t>
            </a:r>
            <a:r>
              <a:rPr lang="tr-TR" sz="2000" i="1" dirty="0">
                <a:latin typeface="Century Gothic" panose="020B0502020202020204" pitchFamily="34" charset="0"/>
              </a:rPr>
              <a:t>/170484/ID/ACT/TR</a:t>
            </a:r>
          </a:p>
          <a:p>
            <a:pPr marL="0" indent="0" algn="just">
              <a:spcBef>
                <a:spcPts val="200"/>
              </a:spcBef>
              <a:spcAft>
                <a:spcPts val="200"/>
              </a:spcAft>
              <a:buClr>
                <a:srgbClr val="000066"/>
              </a:buClr>
              <a:buNone/>
              <a:defRPr/>
            </a:pPr>
            <a:r>
              <a:rPr lang="tr-TR" sz="2000" i="1" dirty="0" err="1">
                <a:latin typeface="Century Gothic" panose="020B0502020202020204" pitchFamily="34" charset="0"/>
              </a:rPr>
              <a:t>Number</a:t>
            </a:r>
            <a:r>
              <a:rPr lang="tr-TR" sz="2000" i="1" dirty="0">
                <a:latin typeface="Century Gothic" panose="020B0502020202020204" pitchFamily="34" charset="0"/>
              </a:rPr>
              <a:t> of the lot: Lot 2</a:t>
            </a: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31799E07-C106-4E12-9561-21AD5F583EDB}"/>
              </a:ext>
            </a:extLst>
          </p:cNvPr>
          <p:cNvSpPr txBox="1"/>
          <p:nvPr/>
        </p:nvSpPr>
        <p:spPr>
          <a:xfrm>
            <a:off x="720001" y="1692000"/>
            <a:ext cx="2055098" cy="461665"/>
          </a:xfrm>
          <a:prstGeom prst="rect">
            <a:avLst/>
          </a:prstGeom>
          <a:noFill/>
        </p:spPr>
        <p:txBody>
          <a:bodyPr wrap="square" rtlCol="0">
            <a:spAutoFit/>
          </a:bodyPr>
          <a:lstStyle/>
          <a:p>
            <a:pPr algn="ctr"/>
            <a:r>
              <a:rPr lang="tr-TR" sz="2400" b="1" dirty="0">
                <a:solidFill>
                  <a:schemeClr val="accent5">
                    <a:lumMod val="50000"/>
                  </a:schemeClr>
                </a:solidFill>
              </a:rPr>
              <a:t>Başvuru Süreci</a:t>
            </a:r>
          </a:p>
        </p:txBody>
      </p:sp>
    </p:spTree>
    <p:extLst>
      <p:ext uri="{BB962C8B-B14F-4D97-AF65-F5344CB8AC3E}">
        <p14:creationId xmlns:p14="http://schemas.microsoft.com/office/powerpoint/2010/main" val="26294626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953440"/>
          </a:xfrm>
        </p:spPr>
        <p:txBody>
          <a:bodyPr vert="horz" lIns="91440" tIns="108000" rIns="91440" bIns="0" rtlCol="0">
            <a:noAutofit/>
          </a:bodyPr>
          <a:lstStyle/>
          <a:p>
            <a:pPr marL="0" indent="0" algn="ctr">
              <a:spcBef>
                <a:spcPts val="600"/>
              </a:spcBef>
              <a:spcAft>
                <a:spcPts val="600"/>
              </a:spcAft>
              <a:buClr>
                <a:srgbClr val="000066"/>
              </a:buClr>
              <a:buNone/>
              <a:defRPr/>
            </a:pPr>
            <a:r>
              <a:rPr lang="tr-TR" sz="2000" b="1" u="sng" dirty="0">
                <a:latin typeface="Century Gothic" panose="020B0502020202020204" pitchFamily="34" charset="0"/>
              </a:rPr>
              <a:t>Proje tam başvurularının sunulması için Son Başvuru Tarihi:</a:t>
            </a:r>
            <a:r>
              <a:rPr lang="en-US" sz="2000" b="1" u="sng" dirty="0">
                <a:latin typeface="Century Gothic" panose="020B0502020202020204" pitchFamily="34" charset="0"/>
              </a:rPr>
              <a:t> 29 Nisan 2022</a:t>
            </a:r>
            <a:endParaRPr lang="tr-TR" sz="2000" b="1" u="sng" dirty="0">
              <a:latin typeface="Century Gothic" panose="020B0502020202020204" pitchFamily="34" charset="0"/>
            </a:endParaRPr>
          </a:p>
          <a:p>
            <a:pPr marL="0" indent="0" algn="ctr">
              <a:spcBef>
                <a:spcPts val="600"/>
              </a:spcBef>
              <a:spcAft>
                <a:spcPts val="600"/>
              </a:spcAft>
              <a:buClr>
                <a:srgbClr val="000066"/>
              </a:buClr>
              <a:buNone/>
              <a:defRPr/>
            </a:pPr>
            <a:r>
              <a:rPr lang="tr-TR" sz="2000" b="1" dirty="0">
                <a:solidFill>
                  <a:srgbClr val="FF0000"/>
                </a:solidFill>
                <a:latin typeface="Century Gothic" panose="020B0502020202020204" pitchFamily="34" charset="0"/>
              </a:rPr>
              <a:t>Sözleşme Makamı tarafından gönderilecek mektupta yer alacaktır.</a:t>
            </a:r>
          </a:p>
          <a:p>
            <a:pPr marL="0" indent="0" algn="just">
              <a:spcBef>
                <a:spcPts val="600"/>
              </a:spcBef>
              <a:spcAft>
                <a:spcPts val="600"/>
              </a:spcAft>
              <a:buClr>
                <a:srgbClr val="000066"/>
              </a:buClr>
              <a:buNone/>
              <a:defRPr/>
            </a:pPr>
            <a:r>
              <a:rPr lang="tr-TR" sz="1800" b="1" u="sng" dirty="0">
                <a:latin typeface="Century Gothic" panose="020B0502020202020204" pitchFamily="34" charset="0"/>
              </a:rPr>
              <a:t>Daha Fazla Bilgi </a:t>
            </a:r>
            <a:r>
              <a:rPr lang="en-US" sz="1800" b="1" u="sng" dirty="0" err="1">
                <a:latin typeface="Century Gothic" panose="020B0502020202020204" pitchFamily="34" charset="0"/>
              </a:rPr>
              <a:t>iç</a:t>
            </a:r>
            <a:r>
              <a:rPr lang="tr-TR" sz="1800" b="1" u="sng" dirty="0">
                <a:latin typeface="Century Gothic" panose="020B0502020202020204" pitchFamily="34" charset="0"/>
              </a:rPr>
              <a:t>in</a:t>
            </a:r>
            <a:r>
              <a:rPr lang="en-US" sz="1800" b="1" u="sng" dirty="0">
                <a:latin typeface="Century Gothic" panose="020B0502020202020204" pitchFamily="34" charset="0"/>
              </a:rPr>
              <a:t>:</a:t>
            </a:r>
            <a:endParaRPr lang="tr-TR" sz="1800" b="1" u="sng" dirty="0">
              <a:latin typeface="Century Gothic" panose="020B0502020202020204" pitchFamily="34" charset="0"/>
            </a:endParaRPr>
          </a:p>
          <a:p>
            <a:pPr algn="just">
              <a:spcBef>
                <a:spcPts val="600"/>
              </a:spcBef>
              <a:spcAft>
                <a:spcPts val="600"/>
              </a:spcAft>
              <a:buClr>
                <a:srgbClr val="000066"/>
              </a:buClr>
              <a:buFont typeface="Wingdings" panose="05000000000000000000" pitchFamily="2" charset="2"/>
              <a:buChar char="§"/>
              <a:defRPr/>
            </a:pPr>
            <a:r>
              <a:rPr lang="tr-TR" sz="1800" dirty="0">
                <a:latin typeface="Century Gothic" panose="020B0502020202020204" pitchFamily="34" charset="0"/>
              </a:rPr>
              <a:t>Sorular, başvurular için son teslim tarihinden </a:t>
            </a:r>
            <a:r>
              <a:rPr lang="tr-TR" sz="1800" b="1" dirty="0">
                <a:latin typeface="Century Gothic" panose="020B0502020202020204" pitchFamily="34" charset="0"/>
              </a:rPr>
              <a:t>21 gün</a:t>
            </a:r>
            <a:r>
              <a:rPr lang="en-US" sz="1800" b="1" dirty="0">
                <a:latin typeface="Century Gothic" panose="020B0502020202020204" pitchFamily="34" charset="0"/>
              </a:rPr>
              <a:t> </a:t>
            </a:r>
            <a:r>
              <a:rPr lang="en-US" sz="1800" dirty="0">
                <a:latin typeface="Century Gothic" panose="020B0502020202020204" pitchFamily="34" charset="0"/>
              </a:rPr>
              <a:t>(8 Nisan 2022) </a:t>
            </a:r>
            <a:r>
              <a:rPr lang="tr-TR" sz="1800" dirty="0">
                <a:latin typeface="Century Gothic" panose="020B0502020202020204" pitchFamily="34" charset="0"/>
              </a:rPr>
              <a:t>öncesine kadar teklif çağrısının referans numarası açıkça belirtilerek aşağıdaki adrese veya faks numarasına gönderilebilir:</a:t>
            </a:r>
          </a:p>
          <a:p>
            <a:pPr marL="457189" lvl="1" indent="0" algn="just">
              <a:spcBef>
                <a:spcPts val="600"/>
              </a:spcBef>
              <a:spcAft>
                <a:spcPts val="600"/>
              </a:spcAft>
              <a:buClr>
                <a:srgbClr val="000066"/>
              </a:buClr>
              <a:buNone/>
              <a:defRPr/>
            </a:pPr>
            <a:r>
              <a:rPr lang="tr-TR" sz="1800" dirty="0">
                <a:latin typeface="Century Gothic" panose="020B0502020202020204" pitchFamily="34" charset="0"/>
              </a:rPr>
              <a:t>E-posta adresi: ccagp@csb.gov.tr </a:t>
            </a:r>
          </a:p>
          <a:p>
            <a:pPr marL="457189" lvl="1" indent="0" algn="just">
              <a:spcBef>
                <a:spcPts val="600"/>
              </a:spcBef>
              <a:spcAft>
                <a:spcPts val="600"/>
              </a:spcAft>
              <a:buClr>
                <a:srgbClr val="000066"/>
              </a:buClr>
              <a:buNone/>
              <a:defRPr/>
            </a:pPr>
            <a:r>
              <a:rPr lang="tr-TR" sz="1800" dirty="0">
                <a:latin typeface="Century Gothic" panose="020B0502020202020204" pitchFamily="34" charset="0"/>
              </a:rPr>
              <a:t>Faks: +90 312 474 03 53</a:t>
            </a:r>
          </a:p>
          <a:p>
            <a:pPr algn="just">
              <a:spcBef>
                <a:spcPts val="600"/>
              </a:spcBef>
              <a:spcAft>
                <a:spcPts val="600"/>
              </a:spcAft>
              <a:buClr>
                <a:srgbClr val="000066"/>
              </a:buClr>
              <a:buFont typeface="Wingdings" panose="05000000000000000000" pitchFamily="2" charset="2"/>
              <a:buChar char="§"/>
              <a:defRPr/>
            </a:pPr>
            <a:r>
              <a:rPr lang="tr-TR" sz="1800" dirty="0">
                <a:latin typeface="Century Gothic" panose="020B0502020202020204" pitchFamily="34" charset="0"/>
              </a:rPr>
              <a:t>Yanıtlar proje tam başvurusu için son teslim tarihinden en geç </a:t>
            </a:r>
            <a:r>
              <a:rPr lang="tr-TR" sz="1800" b="1" dirty="0">
                <a:latin typeface="Century Gothic" panose="020B0502020202020204" pitchFamily="34" charset="0"/>
              </a:rPr>
              <a:t>11 gün </a:t>
            </a:r>
            <a:r>
              <a:rPr lang="en-US" sz="1800" dirty="0">
                <a:latin typeface="Century Gothic" panose="020B0502020202020204" pitchFamily="34" charset="0"/>
              </a:rPr>
              <a:t>(18 Nisan 2022) </a:t>
            </a:r>
            <a:r>
              <a:rPr lang="tr-TR" sz="1800" dirty="0">
                <a:latin typeface="Century Gothic" panose="020B0502020202020204" pitchFamily="34" charset="0"/>
              </a:rPr>
              <a:t>öncesine kadar ilgili web sitelerinde yayınlanacaktır. </a:t>
            </a: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4" name="TextBox 20">
            <a:extLst>
              <a:ext uri="{FF2B5EF4-FFF2-40B4-BE49-F238E27FC236}">
                <a16:creationId xmlns:a16="http://schemas.microsoft.com/office/drawing/2014/main" id="{9C7FE05F-7B13-495F-86FD-4DB9D813EE42}"/>
              </a:ext>
            </a:extLst>
          </p:cNvPr>
          <p:cNvSpPr txBox="1"/>
          <p:nvPr/>
        </p:nvSpPr>
        <p:spPr>
          <a:xfrm>
            <a:off x="720001" y="1692000"/>
            <a:ext cx="2055098" cy="461665"/>
          </a:xfrm>
          <a:prstGeom prst="rect">
            <a:avLst/>
          </a:prstGeom>
          <a:noFill/>
        </p:spPr>
        <p:txBody>
          <a:bodyPr wrap="square" rtlCol="0">
            <a:spAutoFit/>
          </a:bodyPr>
          <a:lstStyle/>
          <a:p>
            <a:pPr algn="ctr"/>
            <a:r>
              <a:rPr lang="tr-TR" sz="2400" b="1" dirty="0">
                <a:solidFill>
                  <a:schemeClr val="accent5">
                    <a:lumMod val="50000"/>
                  </a:schemeClr>
                </a:solidFill>
              </a:rPr>
              <a:t>Başvuru Süreci</a:t>
            </a:r>
          </a:p>
        </p:txBody>
      </p:sp>
    </p:spTree>
    <p:extLst>
      <p:ext uri="{BB962C8B-B14F-4D97-AF65-F5344CB8AC3E}">
        <p14:creationId xmlns:p14="http://schemas.microsoft.com/office/powerpoint/2010/main" val="33859821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821360"/>
          </a:xfrm>
        </p:spPr>
        <p:txBody>
          <a:bodyPr vert="horz" lIns="91440" tIns="108000" rIns="91440" bIns="0" rtlCol="0">
            <a:noAutofit/>
          </a:bodyPr>
          <a:lstStyle/>
          <a:p>
            <a:pPr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İlk olarak aşağıdaki hususlar değerlendirilecektir:</a:t>
            </a:r>
          </a:p>
          <a:p>
            <a:pPr marL="457200" indent="-457200" algn="just">
              <a:spcBef>
                <a:spcPts val="600"/>
              </a:spcBef>
              <a:spcAft>
                <a:spcPts val="600"/>
              </a:spcAft>
              <a:buClr>
                <a:srgbClr val="000066"/>
              </a:buClr>
              <a:buFont typeface="+mj-lt"/>
              <a:buAutoNum type="arabicPeriod"/>
              <a:defRPr/>
            </a:pPr>
            <a:r>
              <a:rPr lang="tr-TR" sz="2000" dirty="0">
                <a:latin typeface="Century Gothic" panose="020B0502020202020204" pitchFamily="34" charset="0"/>
              </a:rPr>
              <a:t>Son teslim tarihine uyulmuş mudur? Son başvuru tarihinden sonra yapılacak  başvurular otomatik olarak reddedilecektir.</a:t>
            </a:r>
          </a:p>
          <a:p>
            <a:pPr marL="457200" indent="-457200" algn="just">
              <a:spcBef>
                <a:spcPts val="600"/>
              </a:spcBef>
              <a:spcAft>
                <a:spcPts val="600"/>
              </a:spcAft>
              <a:buClr>
                <a:srgbClr val="000066"/>
              </a:buClr>
              <a:buFont typeface="+mj-lt"/>
              <a:buAutoNum type="arabicPeriod"/>
              <a:defRPr/>
            </a:pPr>
            <a:r>
              <a:rPr lang="tr-TR" sz="2000" dirty="0">
                <a:latin typeface="Century Gothic" panose="020B0502020202020204" pitchFamily="34" charset="0"/>
              </a:rPr>
              <a:t>Başvuru formu, Kontrol Listesinde belirtilen bütün kriterleri karşılamakta mıdır? Talep edilen bilgilerden herhangi birinin eksik veya yanlış olması halinde başvuru yalnızca bu esasa dayanarak reddedilebili</a:t>
            </a:r>
            <a:r>
              <a:rPr lang="en-US" sz="2000" dirty="0">
                <a:latin typeface="Century Gothic" panose="020B0502020202020204" pitchFamily="34" charset="0"/>
              </a:rPr>
              <a:t>r.</a:t>
            </a: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5" name="TextBox 20">
            <a:extLst>
              <a:ext uri="{FF2B5EF4-FFF2-40B4-BE49-F238E27FC236}">
                <a16:creationId xmlns:a16="http://schemas.microsoft.com/office/drawing/2014/main" id="{367CFFEB-7247-4429-A62D-176681F6A57E}"/>
              </a:ext>
            </a:extLst>
          </p:cNvPr>
          <p:cNvSpPr txBox="1"/>
          <p:nvPr/>
        </p:nvSpPr>
        <p:spPr>
          <a:xfrm>
            <a:off x="720000" y="1728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Tree>
    <p:extLst>
      <p:ext uri="{BB962C8B-B14F-4D97-AF65-F5344CB8AC3E}">
        <p14:creationId xmlns:p14="http://schemas.microsoft.com/office/powerpoint/2010/main" val="27321163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752000" cy="3821360"/>
          </a:xfrm>
        </p:spPr>
        <p:txBody>
          <a:bodyPr vert="horz" lIns="91440" tIns="108000" rIns="91440" bIns="0" rtlCol="0">
            <a:noAutofit/>
          </a:bodyPr>
          <a:lstStyle/>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Başvuru formu değerlendirme tablosu üzerinden değerlendirilir, seçim ve hibe verme kriterleri olmak üzere iki tip değerlendirme kriteri vardır:</a:t>
            </a:r>
          </a:p>
          <a:p>
            <a:pPr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Seçim kriteri </a:t>
            </a:r>
            <a:r>
              <a:rPr lang="tr-TR" sz="2000" b="1" dirty="0">
                <a:solidFill>
                  <a:schemeClr val="accent1">
                    <a:lumMod val="75000"/>
                  </a:schemeClr>
                </a:solidFill>
                <a:latin typeface="Century Gothic" panose="020B0502020202020204" pitchFamily="34" charset="0"/>
              </a:rPr>
              <a:t>(</a:t>
            </a:r>
            <a:r>
              <a:rPr lang="tr-TR" sz="2000" b="1" dirty="0" err="1">
                <a:solidFill>
                  <a:schemeClr val="accent1">
                    <a:lumMod val="75000"/>
                  </a:schemeClr>
                </a:solidFill>
                <a:latin typeface="Century Gothic" panose="020B0502020202020204" pitchFamily="34" charset="0"/>
              </a:rPr>
              <a:t>selection</a:t>
            </a:r>
            <a:r>
              <a:rPr lang="tr-TR" sz="2000" b="1" dirty="0">
                <a:solidFill>
                  <a:schemeClr val="accent1">
                    <a:lumMod val="75000"/>
                  </a:schemeClr>
                </a:solidFill>
                <a:latin typeface="Century Gothic" panose="020B0502020202020204" pitchFamily="34" charset="0"/>
              </a:rPr>
              <a:t> </a:t>
            </a:r>
            <a:r>
              <a:rPr lang="tr-TR" sz="2000" b="1" dirty="0" err="1">
                <a:solidFill>
                  <a:schemeClr val="accent1">
                    <a:lumMod val="75000"/>
                  </a:schemeClr>
                </a:solidFill>
                <a:latin typeface="Century Gothic" panose="020B0502020202020204" pitchFamily="34" charset="0"/>
              </a:rPr>
              <a:t>criteria</a:t>
            </a:r>
            <a:r>
              <a:rPr lang="tr-TR" sz="2000" b="1" dirty="0">
                <a:solidFill>
                  <a:schemeClr val="accent1">
                    <a:lumMod val="75000"/>
                  </a:schemeClr>
                </a:solidFill>
                <a:latin typeface="Century Gothic" panose="020B0502020202020204" pitchFamily="34" charset="0"/>
              </a:rPr>
              <a:t>) </a:t>
            </a:r>
            <a:r>
              <a:rPr lang="en-US" sz="2000" dirty="0">
                <a:latin typeface="Century Gothic" panose="020B0502020202020204" pitchFamily="34" charset="0"/>
              </a:rPr>
              <a:t>b</a:t>
            </a:r>
            <a:r>
              <a:rPr lang="tr-TR" sz="2000" dirty="0">
                <a:latin typeface="Century Gothic" panose="020B0502020202020204" pitchFamily="34" charset="0"/>
              </a:rPr>
              <a:t>aşvuru sahiplerinin ve varsa bağlı kuruluşların mali ve operasyonel kapasitesini değerlendirir; </a:t>
            </a:r>
          </a:p>
          <a:p>
            <a:pPr algn="just">
              <a:spcBef>
                <a:spcPts val="600"/>
              </a:spcBef>
              <a:spcAft>
                <a:spcPts val="600"/>
              </a:spcAft>
              <a:buFont typeface="Wingdings" panose="05000000000000000000" pitchFamily="2" charset="2"/>
              <a:buChar char="§"/>
              <a:defRPr/>
            </a:pPr>
            <a:r>
              <a:rPr lang="tr-TR" sz="2000" b="1" dirty="0">
                <a:latin typeface="Century Gothic" panose="020B0502020202020204" pitchFamily="34" charset="0"/>
              </a:rPr>
              <a:t>Hibe verme kriteri </a:t>
            </a:r>
            <a:r>
              <a:rPr lang="tr-TR" sz="2000" b="1" dirty="0">
                <a:solidFill>
                  <a:schemeClr val="accent1">
                    <a:lumMod val="75000"/>
                  </a:schemeClr>
                </a:solidFill>
                <a:latin typeface="Century Gothic" panose="020B0502020202020204" pitchFamily="34" charset="0"/>
              </a:rPr>
              <a:t>(</a:t>
            </a:r>
            <a:r>
              <a:rPr lang="tr-TR" sz="2000" b="1" dirty="0" err="1">
                <a:solidFill>
                  <a:schemeClr val="accent1">
                    <a:lumMod val="75000"/>
                  </a:schemeClr>
                </a:solidFill>
                <a:latin typeface="Century Gothic" panose="020B0502020202020204" pitchFamily="34" charset="0"/>
              </a:rPr>
              <a:t>award</a:t>
            </a:r>
            <a:r>
              <a:rPr lang="tr-TR" sz="2000" b="1" dirty="0">
                <a:solidFill>
                  <a:schemeClr val="accent1">
                    <a:lumMod val="75000"/>
                  </a:schemeClr>
                </a:solidFill>
                <a:latin typeface="Century Gothic" panose="020B0502020202020204" pitchFamily="34" charset="0"/>
              </a:rPr>
              <a:t> </a:t>
            </a:r>
            <a:r>
              <a:rPr lang="tr-TR" sz="2000" b="1" dirty="0" err="1">
                <a:solidFill>
                  <a:schemeClr val="accent1">
                    <a:lumMod val="75000"/>
                  </a:schemeClr>
                </a:solidFill>
                <a:latin typeface="Century Gothic" panose="020B0502020202020204" pitchFamily="34" charset="0"/>
              </a:rPr>
              <a:t>criteria</a:t>
            </a:r>
            <a:r>
              <a:rPr lang="tr-TR" sz="2000" b="1" dirty="0">
                <a:solidFill>
                  <a:schemeClr val="accent1">
                    <a:lumMod val="75000"/>
                  </a:schemeClr>
                </a:solidFill>
                <a:latin typeface="Century Gothic" panose="020B0502020202020204" pitchFamily="34" charset="0"/>
              </a:rPr>
              <a:t>) </a:t>
            </a:r>
            <a:r>
              <a:rPr lang="en-US" sz="2000" dirty="0">
                <a:latin typeface="Century Gothic" panose="020B0502020202020204" pitchFamily="34" charset="0"/>
              </a:rPr>
              <a:t>p</a:t>
            </a:r>
            <a:r>
              <a:rPr lang="tr-TR" sz="2000" dirty="0">
                <a:latin typeface="Century Gothic" panose="020B0502020202020204" pitchFamily="34" charset="0"/>
              </a:rPr>
              <a:t>rojenin ilgililiği, teklif çağrısı hedefleriyle uyumu, kalitesi, beklenen etkisi, sürdürülebilirlik ve maliyet etkinliği gibi hususları içerir</a:t>
            </a:r>
          </a:p>
          <a:p>
            <a:pPr algn="just">
              <a:spcBef>
                <a:spcPts val="600"/>
              </a:spcBef>
              <a:spcAft>
                <a:spcPts val="600"/>
              </a:spcAft>
              <a:buClr>
                <a:srgbClr val="000066"/>
              </a:buClr>
              <a:buFont typeface="Wingdings" panose="05000000000000000000" pitchFamily="2" charset="2"/>
              <a:buChar char="§"/>
              <a:defRPr/>
            </a:pPr>
            <a:endParaRPr lang="tr-TR" sz="2000" dirty="0">
              <a:latin typeface="Century Gothic" panose="020B0502020202020204" pitchFamily="34" charset="0"/>
            </a:endParaRPr>
          </a:p>
          <a:p>
            <a:pPr marL="0" indent="0" algn="just">
              <a:spcBef>
                <a:spcPts val="600"/>
              </a:spcBef>
              <a:spcAft>
                <a:spcPts val="600"/>
              </a:spcAft>
              <a:buClr>
                <a:srgbClr val="000066"/>
              </a:buClr>
              <a:buNone/>
              <a:defRPr/>
            </a:pPr>
            <a:endParaRPr lang="tr-TR" sz="2000" dirty="0">
              <a:latin typeface="Century Gothic" panose="020B0502020202020204" pitchFamily="34" charset="0"/>
            </a:endParaRPr>
          </a:p>
        </p:txBody>
      </p:sp>
      <p:sp>
        <p:nvSpPr>
          <p:cNvPr id="5" name="TextBox 20">
            <a:extLst>
              <a:ext uri="{FF2B5EF4-FFF2-40B4-BE49-F238E27FC236}">
                <a16:creationId xmlns:a16="http://schemas.microsoft.com/office/drawing/2014/main" id="{367CFFEB-7247-4429-A62D-176681F6A57E}"/>
              </a:ext>
            </a:extLst>
          </p:cNvPr>
          <p:cNvSpPr txBox="1"/>
          <p:nvPr/>
        </p:nvSpPr>
        <p:spPr>
          <a:xfrm>
            <a:off x="720000" y="1692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Tree>
    <p:extLst>
      <p:ext uri="{BB962C8B-B14F-4D97-AF65-F5344CB8AC3E}">
        <p14:creationId xmlns:p14="http://schemas.microsoft.com/office/powerpoint/2010/main" val="108633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048000" y="1595651"/>
          <a:ext cx="6096000" cy="4356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20">
            <a:extLst>
              <a:ext uri="{FF2B5EF4-FFF2-40B4-BE49-F238E27FC236}">
                <a16:creationId xmlns:a16="http://schemas.microsoft.com/office/drawing/2014/main" id="{6668D10F-473C-4C2F-98B1-AB55C0DA797C}"/>
              </a:ext>
            </a:extLst>
          </p:cNvPr>
          <p:cNvSpPr txBox="1"/>
          <p:nvPr/>
        </p:nvSpPr>
        <p:spPr>
          <a:xfrm>
            <a:off x="720000" y="1620000"/>
            <a:ext cx="2172055"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Hazır mısınız?</a:t>
            </a:r>
          </a:p>
        </p:txBody>
      </p:sp>
    </p:spTree>
    <p:extLst>
      <p:ext uri="{BB962C8B-B14F-4D97-AF65-F5344CB8AC3E}">
        <p14:creationId xmlns:p14="http://schemas.microsoft.com/office/powerpoint/2010/main" val="29817326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1980000"/>
            <a:ext cx="10752000" cy="4351338"/>
          </a:xfrm>
        </p:spPr>
        <p:txBody>
          <a:bodyPr vert="horz" lIns="91440" tIns="108000" rIns="91440" bIns="0" rtlCol="0">
            <a:noAutofit/>
          </a:bodyPr>
          <a:lstStyle/>
          <a:p>
            <a:pPr marL="0" indent="0" algn="just">
              <a:spcBef>
                <a:spcPts val="300"/>
              </a:spcBef>
              <a:spcAft>
                <a:spcPts val="300"/>
              </a:spcAft>
              <a:buClr>
                <a:srgbClr val="000066"/>
              </a:buClr>
              <a:buNone/>
              <a:defRPr/>
            </a:pPr>
            <a:r>
              <a:rPr lang="tr-TR" sz="2000" b="1" dirty="0">
                <a:latin typeface="Century Gothic" panose="020B0502020202020204" pitchFamily="34" charset="0"/>
              </a:rPr>
              <a:t>Proje Tam Başvuru </a:t>
            </a:r>
          </a:p>
          <a:p>
            <a:pPr marL="0" indent="0" algn="just">
              <a:spcBef>
                <a:spcPts val="300"/>
              </a:spcBef>
              <a:spcAft>
                <a:spcPts val="300"/>
              </a:spcAft>
              <a:buClr>
                <a:srgbClr val="000066"/>
              </a:buClr>
              <a:buNone/>
              <a:defRPr/>
            </a:pPr>
            <a:r>
              <a:rPr lang="tr-TR" sz="2000" b="1" dirty="0">
                <a:latin typeface="Century Gothic" panose="020B0502020202020204" pitchFamily="34" charset="0"/>
              </a:rPr>
              <a:t>Değerlendirme </a:t>
            </a:r>
          </a:p>
          <a:p>
            <a:pPr marL="0" indent="0" algn="just">
              <a:spcBef>
                <a:spcPts val="300"/>
              </a:spcBef>
              <a:spcAft>
                <a:spcPts val="300"/>
              </a:spcAft>
              <a:buClr>
                <a:srgbClr val="000066"/>
              </a:buClr>
              <a:buNone/>
              <a:defRPr/>
            </a:pPr>
            <a:r>
              <a:rPr lang="tr-TR" sz="2000" b="1" dirty="0">
                <a:latin typeface="Century Gothic" panose="020B0502020202020204" pitchFamily="34" charset="0"/>
              </a:rPr>
              <a:t>Tablosu</a:t>
            </a:r>
          </a:p>
          <a:p>
            <a:pPr>
              <a:spcBef>
                <a:spcPts val="300"/>
              </a:spcBef>
              <a:spcAft>
                <a:spcPts val="300"/>
              </a:spcAft>
              <a:buClr>
                <a:srgbClr val="000066"/>
              </a:buClr>
              <a:buFont typeface="Wingdings" panose="05000000000000000000" pitchFamily="2" charset="2"/>
              <a:buChar char="§"/>
              <a:defRPr/>
            </a:pPr>
            <a:endParaRPr lang="tr-TR" sz="1800" dirty="0">
              <a:latin typeface="Century Gothic" panose="020B0502020202020204" pitchFamily="34" charset="0"/>
            </a:endParaRP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graphicFrame>
        <p:nvGraphicFramePr>
          <p:cNvPr id="5" name="Object 4">
            <a:extLst>
              <a:ext uri="{FF2B5EF4-FFF2-40B4-BE49-F238E27FC236}">
                <a16:creationId xmlns:a16="http://schemas.microsoft.com/office/drawing/2014/main" id="{14E26236-C6D1-42DA-B95F-508082BF7AF6}"/>
              </a:ext>
            </a:extLst>
          </p:cNvPr>
          <p:cNvGraphicFramePr>
            <a:graphicFrameLocks noChangeAspect="1"/>
          </p:cNvGraphicFramePr>
          <p:nvPr/>
        </p:nvGraphicFramePr>
        <p:xfrm>
          <a:off x="3189689" y="2081665"/>
          <a:ext cx="8282311" cy="3832625"/>
        </p:xfrm>
        <a:graphic>
          <a:graphicData uri="http://schemas.openxmlformats.org/presentationml/2006/ole">
            <mc:AlternateContent xmlns:mc="http://schemas.openxmlformats.org/markup-compatibility/2006">
              <mc:Choice xmlns:v="urn:schemas-microsoft-com:vml" Requires="v">
                <p:oleObj name="Worksheet" r:id="rId3" imgW="12617339" imgH="6419960" progId="Excel.Sheet.12">
                  <p:embed/>
                </p:oleObj>
              </mc:Choice>
              <mc:Fallback>
                <p:oleObj name="Worksheet" r:id="rId3" imgW="12617339" imgH="6419960" progId="Excel.Sheet.12">
                  <p:embed/>
                  <p:pic>
                    <p:nvPicPr>
                      <p:cNvPr id="5" name="Object 4">
                        <a:extLst>
                          <a:ext uri="{FF2B5EF4-FFF2-40B4-BE49-F238E27FC236}">
                            <a16:creationId xmlns:a16="http://schemas.microsoft.com/office/drawing/2014/main" id="{14E26236-C6D1-42DA-B95F-508082BF7AF6}"/>
                          </a:ext>
                        </a:extLst>
                      </p:cNvPr>
                      <p:cNvPicPr/>
                      <p:nvPr/>
                    </p:nvPicPr>
                    <p:blipFill>
                      <a:blip r:embed="rId4"/>
                      <a:stretch>
                        <a:fillRect/>
                      </a:stretch>
                    </p:blipFill>
                    <p:spPr>
                      <a:xfrm>
                        <a:off x="3189689" y="2081665"/>
                        <a:ext cx="8282311" cy="3832625"/>
                      </a:xfrm>
                      <a:prstGeom prst="rect">
                        <a:avLst/>
                      </a:prstGeom>
                    </p:spPr>
                  </p:pic>
                </p:oleObj>
              </mc:Fallback>
            </mc:AlternateContent>
          </a:graphicData>
        </a:graphic>
      </p:graphicFrame>
    </p:spTree>
    <p:extLst>
      <p:ext uri="{BB962C8B-B14F-4D97-AF65-F5344CB8AC3E}">
        <p14:creationId xmlns:p14="http://schemas.microsoft.com/office/powerpoint/2010/main" val="26236490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20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1980000"/>
            <a:ext cx="10752000" cy="4351338"/>
          </a:xfrm>
        </p:spPr>
        <p:txBody>
          <a:bodyPr vert="horz" lIns="91440" tIns="108000" rIns="91440" bIns="0" rtlCol="0">
            <a:noAutofit/>
          </a:bodyPr>
          <a:lstStyle/>
          <a:p>
            <a:pPr marL="0" indent="0" algn="just">
              <a:spcBef>
                <a:spcPts val="300"/>
              </a:spcBef>
              <a:spcAft>
                <a:spcPts val="300"/>
              </a:spcAft>
              <a:buClr>
                <a:srgbClr val="000066"/>
              </a:buClr>
              <a:buNone/>
              <a:defRPr/>
            </a:pPr>
            <a:r>
              <a:rPr lang="tr-TR" sz="2000" b="1" dirty="0">
                <a:latin typeface="Century Gothic" panose="020B0502020202020204" pitchFamily="34" charset="0"/>
              </a:rPr>
              <a:t>Proje Tam Başvuru </a:t>
            </a:r>
          </a:p>
          <a:p>
            <a:pPr marL="0" indent="0" algn="just">
              <a:spcBef>
                <a:spcPts val="300"/>
              </a:spcBef>
              <a:spcAft>
                <a:spcPts val="300"/>
              </a:spcAft>
              <a:buClr>
                <a:srgbClr val="000066"/>
              </a:buClr>
              <a:buNone/>
              <a:defRPr/>
            </a:pPr>
            <a:r>
              <a:rPr lang="tr-TR" sz="2000" b="1" dirty="0">
                <a:latin typeface="Century Gothic" panose="020B0502020202020204" pitchFamily="34" charset="0"/>
              </a:rPr>
              <a:t>Değerlendirme </a:t>
            </a:r>
          </a:p>
          <a:p>
            <a:pPr marL="0" indent="0" algn="just">
              <a:spcBef>
                <a:spcPts val="300"/>
              </a:spcBef>
              <a:spcAft>
                <a:spcPts val="300"/>
              </a:spcAft>
              <a:buClr>
                <a:srgbClr val="000066"/>
              </a:buClr>
              <a:buNone/>
              <a:defRPr/>
            </a:pPr>
            <a:r>
              <a:rPr lang="tr-TR" sz="2000" b="1" dirty="0">
                <a:latin typeface="Century Gothic" panose="020B0502020202020204" pitchFamily="34" charset="0"/>
              </a:rPr>
              <a:t>Tablosu</a:t>
            </a:r>
          </a:p>
          <a:p>
            <a:pPr>
              <a:spcBef>
                <a:spcPts val="300"/>
              </a:spcBef>
              <a:spcAft>
                <a:spcPts val="300"/>
              </a:spcAft>
              <a:buClr>
                <a:srgbClr val="000066"/>
              </a:buClr>
              <a:buFont typeface="Wingdings" panose="05000000000000000000" pitchFamily="2" charset="2"/>
              <a:buChar char="§"/>
              <a:defRPr/>
            </a:pPr>
            <a:endParaRPr lang="tr-TR" sz="1800" dirty="0">
              <a:latin typeface="Century Gothic" panose="020B0502020202020204" pitchFamily="34" charset="0"/>
            </a:endParaRPr>
          </a:p>
          <a:p>
            <a:pPr marL="0" indent="0" algn="just">
              <a:spcBef>
                <a:spcPts val="100"/>
              </a:spcBef>
              <a:spcAft>
                <a:spcPts val="100"/>
              </a:spcAft>
              <a:buClr>
                <a:srgbClr val="000066"/>
              </a:buClr>
              <a:buNone/>
              <a:defRPr/>
            </a:pPr>
            <a:endParaRPr lang="tr-TR" sz="1800" dirty="0">
              <a:latin typeface="Century Gothic" panose="020B0502020202020204" pitchFamily="34" charset="0"/>
            </a:endParaRPr>
          </a:p>
        </p:txBody>
      </p:sp>
      <p:graphicFrame>
        <p:nvGraphicFramePr>
          <p:cNvPr id="7" name="Object 6">
            <a:extLst>
              <a:ext uri="{FF2B5EF4-FFF2-40B4-BE49-F238E27FC236}">
                <a16:creationId xmlns:a16="http://schemas.microsoft.com/office/drawing/2014/main" id="{7F95F664-D13E-4F34-8B4E-52DD0097B0B2}"/>
              </a:ext>
            </a:extLst>
          </p:cNvPr>
          <p:cNvGraphicFramePr>
            <a:graphicFrameLocks noChangeAspect="1"/>
          </p:cNvGraphicFramePr>
          <p:nvPr/>
        </p:nvGraphicFramePr>
        <p:xfrm>
          <a:off x="3189601" y="2080800"/>
          <a:ext cx="8282400" cy="3908172"/>
        </p:xfrm>
        <a:graphic>
          <a:graphicData uri="http://schemas.openxmlformats.org/presentationml/2006/ole">
            <mc:AlternateContent xmlns:mc="http://schemas.openxmlformats.org/markup-compatibility/2006">
              <mc:Choice xmlns:v="urn:schemas-microsoft-com:vml" Requires="v">
                <p:oleObj name="Worksheet" r:id="rId3" imgW="12617339" imgH="7055019" progId="Excel.Sheet.12">
                  <p:embed/>
                </p:oleObj>
              </mc:Choice>
              <mc:Fallback>
                <p:oleObj name="Worksheet" r:id="rId3" imgW="12617339" imgH="7055019" progId="Excel.Sheet.12">
                  <p:embed/>
                  <p:pic>
                    <p:nvPicPr>
                      <p:cNvPr id="7" name="Object 6">
                        <a:extLst>
                          <a:ext uri="{FF2B5EF4-FFF2-40B4-BE49-F238E27FC236}">
                            <a16:creationId xmlns:a16="http://schemas.microsoft.com/office/drawing/2014/main" id="{7F95F664-D13E-4F34-8B4E-52DD0097B0B2}"/>
                          </a:ext>
                        </a:extLst>
                      </p:cNvPr>
                      <p:cNvPicPr/>
                      <p:nvPr/>
                    </p:nvPicPr>
                    <p:blipFill>
                      <a:blip r:embed="rId4"/>
                      <a:stretch>
                        <a:fillRect/>
                      </a:stretch>
                    </p:blipFill>
                    <p:spPr>
                      <a:xfrm>
                        <a:off x="3189601" y="2080800"/>
                        <a:ext cx="8282400" cy="3908172"/>
                      </a:xfrm>
                      <a:prstGeom prst="rect">
                        <a:avLst/>
                      </a:prstGeom>
                    </p:spPr>
                  </p:pic>
                </p:oleObj>
              </mc:Fallback>
            </mc:AlternateContent>
          </a:graphicData>
        </a:graphic>
      </p:graphicFrame>
    </p:spTree>
    <p:extLst>
      <p:ext uri="{BB962C8B-B14F-4D97-AF65-F5344CB8AC3E}">
        <p14:creationId xmlns:p14="http://schemas.microsoft.com/office/powerpoint/2010/main" val="32259062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92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390640" cy="3069520"/>
          </a:xfrm>
        </p:spPr>
        <p:txBody>
          <a:bodyPr vert="horz" lIns="91440" tIns="108000" rIns="91440" bIns="0" rtlCol="0">
            <a:noAutofit/>
          </a:bodyPr>
          <a:lstStyle/>
          <a:p>
            <a:pPr marL="0" indent="0" algn="just">
              <a:spcBef>
                <a:spcPts val="600"/>
              </a:spcBef>
              <a:spcAft>
                <a:spcPts val="600"/>
              </a:spcAft>
              <a:buClr>
                <a:srgbClr val="000066"/>
              </a:buClr>
              <a:buNone/>
              <a:defRPr/>
            </a:pPr>
            <a:r>
              <a:rPr lang="tr-TR" sz="2000" b="1" dirty="0">
                <a:latin typeface="Century Gothic" panose="020B0502020202020204" pitchFamily="34" charset="0"/>
              </a:rPr>
              <a:t>Önemli</a:t>
            </a:r>
            <a:r>
              <a:rPr lang="en-US" sz="2000" b="1" dirty="0">
                <a:latin typeface="Century Gothic" panose="020B0502020202020204" pitchFamily="34" charset="0"/>
              </a:rPr>
              <a:t>!</a:t>
            </a:r>
          </a:p>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Bölüm 1’deki (mali ve </a:t>
            </a:r>
            <a:r>
              <a:rPr lang="tr-TR" sz="2000" dirty="0" err="1">
                <a:latin typeface="Century Gothic" panose="020B0502020202020204" pitchFamily="34" charset="0"/>
              </a:rPr>
              <a:t>operasyonel</a:t>
            </a:r>
            <a:r>
              <a:rPr lang="tr-TR" sz="2000" dirty="0">
                <a:latin typeface="Century Gothic" panose="020B0502020202020204" pitchFamily="34" charset="0"/>
              </a:rPr>
              <a:t> kapasite) toplam puan 12 puanın altındaysa, başvuru reddedilecektir. </a:t>
            </a:r>
          </a:p>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Bölüm 1 altındaki alt bölümlerden herhangi birinin puanı 1 ise, başvuru reddedilecektir</a:t>
            </a:r>
            <a:r>
              <a:rPr lang="tr-TR" dirty="0"/>
              <a:t>. </a:t>
            </a:r>
          </a:p>
          <a:p>
            <a:pPr marL="0" indent="0" algn="just">
              <a:spcBef>
                <a:spcPts val="600"/>
              </a:spcBef>
              <a:spcAft>
                <a:spcPts val="600"/>
              </a:spcAft>
              <a:buClr>
                <a:srgbClr val="000066"/>
              </a:buClr>
              <a:buNone/>
              <a:defRPr/>
            </a:pPr>
            <a:endParaRPr lang="tr-TR" sz="2000" b="1" dirty="0"/>
          </a:p>
          <a:p>
            <a:pPr>
              <a:spcBef>
                <a:spcPts val="300"/>
              </a:spcBef>
              <a:spcAft>
                <a:spcPts val="300"/>
              </a:spcAft>
              <a:buClr>
                <a:srgbClr val="000066"/>
              </a:buClr>
              <a:buFont typeface="Wingdings" panose="05000000000000000000" pitchFamily="2" charset="2"/>
              <a:buChar char="§"/>
              <a:defRPr/>
            </a:pPr>
            <a:endParaRPr lang="tr-TR" sz="1800" dirty="0"/>
          </a:p>
          <a:p>
            <a:pPr marL="0" indent="0" algn="just">
              <a:spcBef>
                <a:spcPts val="100"/>
              </a:spcBef>
              <a:spcAft>
                <a:spcPts val="100"/>
              </a:spcAft>
              <a:buClr>
                <a:srgbClr val="000066"/>
              </a:buClr>
              <a:buNone/>
              <a:defRPr/>
            </a:pPr>
            <a:endParaRPr lang="tr-TR" sz="1800" dirty="0"/>
          </a:p>
        </p:txBody>
      </p:sp>
    </p:spTree>
    <p:extLst>
      <p:ext uri="{BB962C8B-B14F-4D97-AF65-F5344CB8AC3E}">
        <p14:creationId xmlns:p14="http://schemas.microsoft.com/office/powerpoint/2010/main" val="146740692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20">
            <a:extLst>
              <a:ext uri="{FF2B5EF4-FFF2-40B4-BE49-F238E27FC236}">
                <a16:creationId xmlns:a16="http://schemas.microsoft.com/office/drawing/2014/main" id="{01168FE8-E3D7-4E37-A33C-DF02E9245416}"/>
              </a:ext>
            </a:extLst>
          </p:cNvPr>
          <p:cNvSpPr txBox="1"/>
          <p:nvPr/>
        </p:nvSpPr>
        <p:spPr>
          <a:xfrm>
            <a:off x="720000" y="1692000"/>
            <a:ext cx="3403598" cy="461665"/>
          </a:xfrm>
          <a:prstGeom prst="rect">
            <a:avLst/>
          </a:prstGeom>
          <a:noFill/>
        </p:spPr>
        <p:txBody>
          <a:bodyPr wrap="square" rtlCol="0">
            <a:spAutoFit/>
          </a:bodyPr>
          <a:lstStyle/>
          <a:p>
            <a:pPr algn="ctr"/>
            <a:r>
              <a:rPr lang="tr-TR" sz="2400" b="1" dirty="0">
                <a:solidFill>
                  <a:schemeClr val="accent5">
                    <a:lumMod val="50000"/>
                  </a:schemeClr>
                </a:solidFill>
                <a:latin typeface="Century Gothic" panose="020B0502020202020204" pitchFamily="34" charset="0"/>
              </a:rPr>
              <a:t>Değerlendirme Süreci</a:t>
            </a:r>
          </a:p>
        </p:txBody>
      </p:sp>
      <p:sp>
        <p:nvSpPr>
          <p:cNvPr id="3" name="Content Placeholder 2">
            <a:extLst>
              <a:ext uri="{FF2B5EF4-FFF2-40B4-BE49-F238E27FC236}">
                <a16:creationId xmlns:a16="http://schemas.microsoft.com/office/drawing/2014/main" id="{53E6BA4C-F2EC-4AE3-B065-099D1CB80BB6}"/>
              </a:ext>
            </a:extLst>
          </p:cNvPr>
          <p:cNvSpPr>
            <a:spLocks noGrp="1"/>
          </p:cNvSpPr>
          <p:nvPr>
            <p:ph idx="1"/>
          </p:nvPr>
        </p:nvSpPr>
        <p:spPr>
          <a:xfrm>
            <a:off x="720000" y="2088000"/>
            <a:ext cx="10390640" cy="3069520"/>
          </a:xfrm>
        </p:spPr>
        <p:txBody>
          <a:bodyPr vert="horz" lIns="91440" tIns="108000" rIns="91440" bIns="0" rtlCol="0">
            <a:noAutofit/>
          </a:bodyPr>
          <a:lstStyle/>
          <a:p>
            <a:pPr marL="0" indent="0" algn="just">
              <a:spcBef>
                <a:spcPts val="600"/>
              </a:spcBef>
              <a:spcAft>
                <a:spcPts val="600"/>
              </a:spcAft>
              <a:buClr>
                <a:srgbClr val="000066"/>
              </a:buClr>
              <a:buNone/>
              <a:defRPr/>
            </a:pPr>
            <a:r>
              <a:rPr lang="tr-TR" sz="2000" b="1" dirty="0">
                <a:latin typeface="Century Gothic" panose="020B0502020202020204" pitchFamily="34" charset="0"/>
              </a:rPr>
              <a:t>Uygunluk Kontrolü</a:t>
            </a:r>
            <a:r>
              <a:rPr lang="en-US" sz="2000" b="1" dirty="0">
                <a:latin typeface="Century Gothic" panose="020B0502020202020204" pitchFamily="34" charset="0"/>
              </a:rPr>
              <a:t> </a:t>
            </a:r>
            <a:r>
              <a:rPr lang="en-US" sz="2000" b="1" dirty="0">
                <a:solidFill>
                  <a:schemeClr val="accent1">
                    <a:lumMod val="75000"/>
                  </a:schemeClr>
                </a:solidFill>
                <a:latin typeface="Century Gothic" panose="020B0502020202020204" pitchFamily="34" charset="0"/>
              </a:rPr>
              <a:t>(Eligibility Check)</a:t>
            </a:r>
            <a:endParaRPr lang="tr-TR" sz="2000" b="1" dirty="0">
              <a:solidFill>
                <a:schemeClr val="accent1">
                  <a:lumMod val="75000"/>
                </a:schemeClr>
              </a:solidFill>
              <a:latin typeface="Century Gothic" panose="020B0502020202020204" pitchFamily="34" charset="0"/>
            </a:endParaRPr>
          </a:p>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Değerlendirmede son aşama Uygunluk Kontrolü’dür.</a:t>
            </a:r>
          </a:p>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Şartlı seçilen tekliflerden uygunluklarının anlaşılması için destekleyici belgeler talep edilir. </a:t>
            </a:r>
          </a:p>
          <a:p>
            <a:pPr algn="just">
              <a:spcBef>
                <a:spcPts val="600"/>
              </a:spcBef>
              <a:spcAft>
                <a:spcPts val="600"/>
              </a:spcAft>
              <a:buFont typeface="Wingdings" panose="05000000000000000000" pitchFamily="2" charset="2"/>
              <a:buChar char="§"/>
              <a:defRPr/>
            </a:pPr>
            <a:r>
              <a:rPr lang="tr-TR" sz="2000" dirty="0">
                <a:latin typeface="Century Gothic" panose="020B0502020202020204" pitchFamily="34" charset="0"/>
              </a:rPr>
              <a:t>Belgeler üzerinden uygunluk teyidi yapıldıktan sonra projeleri seçilen başvuru sahipleri ile Sözleşme Makamı arasında hibe sözleşmesi imzalanır.</a:t>
            </a:r>
          </a:p>
          <a:p>
            <a:pPr marL="0" indent="0" algn="just">
              <a:spcBef>
                <a:spcPts val="600"/>
              </a:spcBef>
              <a:spcAft>
                <a:spcPts val="600"/>
              </a:spcAft>
              <a:buClr>
                <a:srgbClr val="000066"/>
              </a:buClr>
              <a:buNone/>
              <a:defRPr/>
            </a:pPr>
            <a:endParaRPr lang="tr-TR" sz="2000" b="1" dirty="0"/>
          </a:p>
          <a:p>
            <a:pPr>
              <a:spcBef>
                <a:spcPts val="300"/>
              </a:spcBef>
              <a:spcAft>
                <a:spcPts val="300"/>
              </a:spcAft>
              <a:buClr>
                <a:srgbClr val="000066"/>
              </a:buClr>
              <a:buFont typeface="Wingdings" panose="05000000000000000000" pitchFamily="2" charset="2"/>
              <a:buChar char="§"/>
              <a:defRPr/>
            </a:pPr>
            <a:endParaRPr lang="tr-TR" sz="2000" dirty="0"/>
          </a:p>
          <a:p>
            <a:pPr marL="0" indent="0" algn="just">
              <a:spcBef>
                <a:spcPts val="100"/>
              </a:spcBef>
              <a:spcAft>
                <a:spcPts val="100"/>
              </a:spcAft>
              <a:buClr>
                <a:srgbClr val="000066"/>
              </a:buClr>
              <a:buNone/>
              <a:defRPr/>
            </a:pPr>
            <a:endParaRPr lang="tr-TR" sz="2000" dirty="0"/>
          </a:p>
        </p:txBody>
      </p:sp>
    </p:spTree>
    <p:extLst>
      <p:ext uri="{BB962C8B-B14F-4D97-AF65-F5344CB8AC3E}">
        <p14:creationId xmlns:p14="http://schemas.microsoft.com/office/powerpoint/2010/main" val="27129045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Başlık 1"/>
          <p:cNvSpPr>
            <a:spLocks noGrp="1"/>
          </p:cNvSpPr>
          <p:nvPr>
            <p:ph type="title"/>
          </p:nvPr>
        </p:nvSpPr>
        <p:spPr>
          <a:xfrm>
            <a:off x="720001" y="1620000"/>
            <a:ext cx="1991302" cy="553551"/>
          </a:xfrm>
        </p:spPr>
        <p:txBody>
          <a:bodyPr>
            <a:noAutofit/>
          </a:bodyPr>
          <a:lstStyle/>
          <a:p>
            <a:pPr>
              <a:defRPr/>
            </a:pPr>
            <a:r>
              <a:rPr lang="tr-TR" sz="3600" b="1">
                <a:solidFill>
                  <a:schemeClr val="accent1">
                    <a:lumMod val="50000"/>
                  </a:schemeClr>
                </a:solidFill>
                <a:effectLst>
                  <a:outerShdw blurRad="38100" dist="38100" dir="2700000" algn="tl">
                    <a:srgbClr val="C0C0C0"/>
                  </a:outerShdw>
                </a:effectLst>
                <a:latin typeface="Century Gothic" panose="020B0502020202020204" pitchFamily="34" charset="0"/>
              </a:rPr>
              <a:t>ÖNEMLİ</a:t>
            </a:r>
            <a:endParaRPr lang="tr-TR" sz="3600" b="1" dirty="0">
              <a:solidFill>
                <a:schemeClr val="accent1">
                  <a:lumMod val="50000"/>
                </a:schemeClr>
              </a:solidFill>
              <a:effectLst>
                <a:outerShdw blurRad="38100" dist="38100" dir="2700000" algn="tl">
                  <a:srgbClr val="C0C0C0"/>
                </a:outerShdw>
              </a:effectLst>
              <a:latin typeface="Century Gothic" panose="020B0502020202020204" pitchFamily="34" charset="0"/>
            </a:endParaRPr>
          </a:p>
        </p:txBody>
      </p:sp>
      <p:sp>
        <p:nvSpPr>
          <p:cNvPr id="60419" name="İçerik Yer Tutucusu 2"/>
          <p:cNvSpPr>
            <a:spLocks noGrp="1"/>
          </p:cNvSpPr>
          <p:nvPr>
            <p:ph idx="1"/>
          </p:nvPr>
        </p:nvSpPr>
        <p:spPr>
          <a:xfrm>
            <a:off x="2255850" y="2088000"/>
            <a:ext cx="9216148" cy="3427413"/>
          </a:xfrm>
        </p:spPr>
        <p:txBody>
          <a:bodyPr>
            <a:noAutofit/>
          </a:bodyPr>
          <a:lstStyle/>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Talep edilen hibe tutarı ile ilgili kurallara dair hesaplamalar yapılırken hesap hataları ve yuvarlamalar sınırların aşılmasına sebep olmaktadır. Hesaplamalarda dikkatli davranılmalı, yuvarlama yapılmamalı, mümkün olduğunca hesaplama sınırda yapılmamalıdır</a:t>
            </a:r>
            <a:r>
              <a:rPr lang="en-US" altLang="tr-TR" sz="2400" dirty="0">
                <a:solidFill>
                  <a:srgbClr val="000000"/>
                </a:solidFill>
                <a:latin typeface="Century Gothic" panose="020B0502020202020204" pitchFamily="34" charset="0"/>
              </a:rPr>
              <a:t> </a:t>
            </a:r>
            <a:r>
              <a:rPr lang="tr-TR" altLang="tr-TR" sz="2400" dirty="0">
                <a:latin typeface="Century Gothic" panose="020B0502020202020204" pitchFamily="34" charset="0"/>
              </a:rPr>
              <a:t>(iki aşama arasında talep edilen hibe tutarını %20 yerine %19 değiştirmek gibi). İki aşama arasında %20,5 değişim oranı projenin elenmesine sebep olmaktadır. </a:t>
            </a:r>
            <a:endParaRPr lang="en-US" altLang="tr-TR" sz="2400" dirty="0">
              <a:latin typeface="Century Gothic" panose="020B0502020202020204" pitchFamily="34" charset="0"/>
            </a:endParaRPr>
          </a:p>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Ön başvuru aşamasında dikkat edilen uygunluk kurallarına tam başvuru aşamasında da dikkat edilmelidir</a:t>
            </a:r>
            <a:r>
              <a:rPr lang="en-US" altLang="tr-TR" sz="2400" dirty="0">
                <a:solidFill>
                  <a:srgbClr val="000000"/>
                </a:solidFill>
                <a:latin typeface="Century Gothic" panose="020B0502020202020204" pitchFamily="34" charset="0"/>
              </a:rPr>
              <a:t>.</a:t>
            </a:r>
            <a:endParaRPr lang="tr-TR" altLang="tr-TR" sz="2400" dirty="0">
              <a:latin typeface="Century Gothic" panose="020B050202020202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22F80B80-2D83-4823-8452-0BFAB59B7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99" y="2173551"/>
            <a:ext cx="1535851" cy="3427413"/>
          </a:xfrm>
          <a:prstGeom prst="rect">
            <a:avLst/>
          </a:prstGeom>
        </p:spPr>
      </p:pic>
    </p:spTree>
    <p:extLst>
      <p:ext uri="{BB962C8B-B14F-4D97-AF65-F5344CB8AC3E}">
        <p14:creationId xmlns:p14="http://schemas.microsoft.com/office/powerpoint/2010/main" val="311716064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Başlık 1"/>
          <p:cNvSpPr>
            <a:spLocks noGrp="1"/>
          </p:cNvSpPr>
          <p:nvPr>
            <p:ph type="title"/>
          </p:nvPr>
        </p:nvSpPr>
        <p:spPr>
          <a:xfrm>
            <a:off x="720001" y="1620000"/>
            <a:ext cx="1991302" cy="553551"/>
          </a:xfrm>
        </p:spPr>
        <p:txBody>
          <a:bodyPr>
            <a:noAutofit/>
          </a:bodyPr>
          <a:lstStyle/>
          <a:p>
            <a:pPr>
              <a:defRPr/>
            </a:pPr>
            <a:r>
              <a:rPr lang="tr-TR" sz="3600" b="1">
                <a:solidFill>
                  <a:schemeClr val="accent1">
                    <a:lumMod val="50000"/>
                  </a:schemeClr>
                </a:solidFill>
                <a:effectLst>
                  <a:outerShdw blurRad="38100" dist="38100" dir="2700000" algn="tl">
                    <a:srgbClr val="C0C0C0"/>
                  </a:outerShdw>
                </a:effectLst>
                <a:latin typeface="Century Gothic" panose="020B0502020202020204" pitchFamily="34" charset="0"/>
              </a:rPr>
              <a:t>ÖNEMLİ</a:t>
            </a:r>
            <a:endParaRPr lang="tr-TR" sz="3600" b="1" dirty="0">
              <a:solidFill>
                <a:schemeClr val="accent1">
                  <a:lumMod val="50000"/>
                </a:schemeClr>
              </a:solidFill>
              <a:effectLst>
                <a:outerShdw blurRad="38100" dist="38100" dir="2700000" algn="tl">
                  <a:srgbClr val="C0C0C0"/>
                </a:outerShdw>
              </a:effectLst>
              <a:latin typeface="Century Gothic" panose="020B0502020202020204" pitchFamily="34" charset="0"/>
            </a:endParaRPr>
          </a:p>
        </p:txBody>
      </p:sp>
      <p:sp>
        <p:nvSpPr>
          <p:cNvPr id="60419" name="İçerik Yer Tutucusu 2"/>
          <p:cNvSpPr>
            <a:spLocks noGrp="1"/>
          </p:cNvSpPr>
          <p:nvPr>
            <p:ph idx="1"/>
          </p:nvPr>
        </p:nvSpPr>
        <p:spPr>
          <a:xfrm>
            <a:off x="2255850" y="2088000"/>
            <a:ext cx="9216148" cy="3427413"/>
          </a:xfrm>
        </p:spPr>
        <p:txBody>
          <a:bodyPr>
            <a:noAutofit/>
          </a:bodyPr>
          <a:lstStyle/>
          <a:p>
            <a:pPr algn="just">
              <a:spcBef>
                <a:spcPts val="600"/>
              </a:spcBef>
              <a:spcAft>
                <a:spcPts val="600"/>
              </a:spcAft>
              <a:buFont typeface="Wingdings" panose="05000000000000000000" pitchFamily="2" charset="2"/>
              <a:buChar char="§"/>
            </a:pPr>
            <a:r>
              <a:rPr lang="tr-TR" altLang="tr-TR" sz="2400" dirty="0">
                <a:latin typeface="Century Gothic" panose="020B0502020202020204" pitchFamily="34" charset="0"/>
              </a:rPr>
              <a:t>Projeye dahil edilen her bir eş-bavuran, bağlı kuruluş ve iştirakçinin projede oynayacağı rol bir değerlendirme ölçütüdür. </a:t>
            </a:r>
          </a:p>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Projenin arka planına ilişkin önermeler mümkün olduğunca sayısal veriler ile desteklenmelidir. </a:t>
            </a:r>
          </a:p>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Projede yer alan faaliyetler bütçe, mantıksal çerçeve ve başvuru formu belgeleri arasında tutarlı olmalı, özellikle faaliyetlerin varlığı ve göstergeler kontrol edilmelidir. </a:t>
            </a:r>
          </a:p>
        </p:txBody>
      </p:sp>
      <p:pic>
        <p:nvPicPr>
          <p:cNvPr id="7" name="Picture 6" descr="A picture containing text&#10;&#10;Description automatically generated">
            <a:extLst>
              <a:ext uri="{FF2B5EF4-FFF2-40B4-BE49-F238E27FC236}">
                <a16:creationId xmlns:a16="http://schemas.microsoft.com/office/drawing/2014/main" id="{22F80B80-2D83-4823-8452-0BFAB59B7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99" y="2173551"/>
            <a:ext cx="1535851" cy="3427413"/>
          </a:xfrm>
          <a:prstGeom prst="rect">
            <a:avLst/>
          </a:prstGeom>
        </p:spPr>
      </p:pic>
    </p:spTree>
    <p:extLst>
      <p:ext uri="{BB962C8B-B14F-4D97-AF65-F5344CB8AC3E}">
        <p14:creationId xmlns:p14="http://schemas.microsoft.com/office/powerpoint/2010/main" val="88036868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Başlık 1"/>
          <p:cNvSpPr>
            <a:spLocks noGrp="1"/>
          </p:cNvSpPr>
          <p:nvPr>
            <p:ph type="title"/>
          </p:nvPr>
        </p:nvSpPr>
        <p:spPr>
          <a:xfrm>
            <a:off x="720001" y="1620000"/>
            <a:ext cx="1991302" cy="553551"/>
          </a:xfrm>
        </p:spPr>
        <p:txBody>
          <a:bodyPr>
            <a:noAutofit/>
          </a:bodyPr>
          <a:lstStyle/>
          <a:p>
            <a:pPr>
              <a:defRPr/>
            </a:pPr>
            <a:r>
              <a:rPr lang="tr-TR" sz="3600" b="1">
                <a:solidFill>
                  <a:schemeClr val="accent1">
                    <a:lumMod val="50000"/>
                  </a:schemeClr>
                </a:solidFill>
                <a:effectLst>
                  <a:outerShdw blurRad="38100" dist="38100" dir="2700000" algn="tl">
                    <a:srgbClr val="C0C0C0"/>
                  </a:outerShdw>
                </a:effectLst>
                <a:latin typeface="Century Gothic" panose="020B0502020202020204" pitchFamily="34" charset="0"/>
              </a:rPr>
              <a:t>ÖNEMLİ</a:t>
            </a:r>
            <a:endParaRPr lang="tr-TR" sz="3600" b="1" dirty="0">
              <a:solidFill>
                <a:schemeClr val="accent1">
                  <a:lumMod val="50000"/>
                </a:schemeClr>
              </a:solidFill>
              <a:effectLst>
                <a:outerShdw blurRad="38100" dist="38100" dir="2700000" algn="tl">
                  <a:srgbClr val="C0C0C0"/>
                </a:outerShdw>
              </a:effectLst>
              <a:latin typeface="Century Gothic" panose="020B0502020202020204" pitchFamily="34" charset="0"/>
            </a:endParaRPr>
          </a:p>
        </p:txBody>
      </p:sp>
      <p:sp>
        <p:nvSpPr>
          <p:cNvPr id="60419" name="İçerik Yer Tutucusu 2"/>
          <p:cNvSpPr>
            <a:spLocks noGrp="1"/>
          </p:cNvSpPr>
          <p:nvPr>
            <p:ph idx="1"/>
          </p:nvPr>
        </p:nvSpPr>
        <p:spPr>
          <a:xfrm>
            <a:off x="2255850" y="2088000"/>
            <a:ext cx="9216148" cy="3427413"/>
          </a:xfrm>
        </p:spPr>
        <p:txBody>
          <a:bodyPr>
            <a:noAutofit/>
          </a:bodyPr>
          <a:lstStyle/>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Faaliyet planı gerçekçi hazırlanmalı özellikle ihale yapılmasını gerektiren faaliyetler projenin başlangıcına konulmamalıdır. </a:t>
            </a:r>
          </a:p>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Bütçede gereksiz harcama kalemlerinden kaçınılmalıdır.</a:t>
            </a:r>
          </a:p>
          <a:p>
            <a:pPr algn="just">
              <a:spcBef>
                <a:spcPts val="600"/>
              </a:spcBef>
              <a:spcAft>
                <a:spcPts val="600"/>
              </a:spcAft>
              <a:buFont typeface="Wingdings" panose="05000000000000000000" pitchFamily="2" charset="2"/>
              <a:buChar char="§"/>
            </a:pPr>
            <a:r>
              <a:rPr lang="tr-TR" altLang="tr-TR" sz="2400" dirty="0">
                <a:solidFill>
                  <a:srgbClr val="000000"/>
                </a:solidFill>
                <a:latin typeface="Century Gothic" panose="020B0502020202020204" pitchFamily="34" charset="0"/>
              </a:rPr>
              <a:t>Bütçe gerekçeleri ayrıntılı bir şekilde doldurulmalıdır. Özellikle yüksek maliyetler gerektiren faaliyetlerde bu kısım önem taşımaktadır. </a:t>
            </a:r>
          </a:p>
        </p:txBody>
      </p:sp>
      <p:pic>
        <p:nvPicPr>
          <p:cNvPr id="7" name="Picture 6" descr="A picture containing text&#10;&#10;Description automatically generated">
            <a:extLst>
              <a:ext uri="{FF2B5EF4-FFF2-40B4-BE49-F238E27FC236}">
                <a16:creationId xmlns:a16="http://schemas.microsoft.com/office/drawing/2014/main" id="{22F80B80-2D83-4823-8452-0BFAB59B7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99" y="2173551"/>
            <a:ext cx="1535851" cy="3427413"/>
          </a:xfrm>
          <a:prstGeom prst="rect">
            <a:avLst/>
          </a:prstGeom>
        </p:spPr>
      </p:pic>
    </p:spTree>
    <p:extLst>
      <p:ext uri="{BB962C8B-B14F-4D97-AF65-F5344CB8AC3E}">
        <p14:creationId xmlns:p14="http://schemas.microsoft.com/office/powerpoint/2010/main" val="206649493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01BB38-D1AF-4CDC-B5C5-41B92A480758}"/>
              </a:ext>
            </a:extLst>
          </p:cNvPr>
          <p:cNvSpPr>
            <a:spLocks noGrp="1"/>
          </p:cNvSpPr>
          <p:nvPr>
            <p:ph idx="1"/>
          </p:nvPr>
        </p:nvSpPr>
        <p:spPr>
          <a:xfrm>
            <a:off x="720000" y="2088000"/>
            <a:ext cx="10760800" cy="2571680"/>
          </a:xfrm>
        </p:spPr>
        <p:txBody>
          <a:bodyPr/>
          <a:lstStyle/>
          <a:p>
            <a:pPr marL="0" indent="0" algn="just">
              <a:buNone/>
            </a:pPr>
            <a:r>
              <a:rPr lang="tr-TR" b="1" dirty="0">
                <a:latin typeface="Century Gothic" panose="020B0502020202020204" pitchFamily="34" charset="0"/>
              </a:rPr>
              <a:t>Başvuru formu ve ilgili belgeleri indirmek ve Sözleşme Makamı tarafından yapılacak tüm bilgilendirmeleri takip etmek için:</a:t>
            </a:r>
            <a:endParaRPr lang="tr-TR" dirty="0">
              <a:latin typeface="Century Gothic" panose="020B0502020202020204" pitchFamily="34" charset="0"/>
            </a:endParaRPr>
          </a:p>
          <a:p>
            <a:pPr marL="0" indent="0" algn="just">
              <a:spcBef>
                <a:spcPts val="1200"/>
              </a:spcBef>
              <a:spcAft>
                <a:spcPts val="1200"/>
              </a:spcAft>
              <a:buNone/>
            </a:pPr>
            <a:r>
              <a:rPr lang="tr-TR" b="1" dirty="0">
                <a:latin typeface="Century Gothic" panose="020B0502020202020204" pitchFamily="34" charset="0"/>
                <a:hlinkClick r:id="rId2"/>
              </a:rPr>
              <a:t>www.ipa.csb.gov.tr</a:t>
            </a:r>
            <a:r>
              <a:rPr lang="tr-TR" b="1" dirty="0">
                <a:latin typeface="Century Gothic" panose="020B0502020202020204" pitchFamily="34" charset="0"/>
              </a:rPr>
              <a:t> </a:t>
            </a:r>
          </a:p>
          <a:p>
            <a:pPr marL="0" indent="0" algn="just">
              <a:buNone/>
            </a:pPr>
            <a:r>
              <a:rPr lang="tr-TR" b="1" dirty="0">
                <a:latin typeface="Century Gothic" panose="020B0502020202020204" pitchFamily="34" charset="0"/>
              </a:rPr>
              <a:t>websitesi İhaleler sayfasını ziyaret ediniz.</a:t>
            </a:r>
          </a:p>
          <a:p>
            <a:pPr marL="0" indent="0">
              <a:buNone/>
            </a:pPr>
            <a:endParaRPr lang="en-US" dirty="0"/>
          </a:p>
        </p:txBody>
      </p:sp>
    </p:spTree>
    <p:extLst>
      <p:ext uri="{BB962C8B-B14F-4D97-AF65-F5344CB8AC3E}">
        <p14:creationId xmlns:p14="http://schemas.microsoft.com/office/powerpoint/2010/main" val="26666688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F4359E-F13C-4280-B256-5B69ADCCD731}"/>
              </a:ext>
            </a:extLst>
          </p:cNvPr>
          <p:cNvSpPr>
            <a:spLocks noGrp="1"/>
          </p:cNvSpPr>
          <p:nvPr>
            <p:ph idx="1"/>
          </p:nvPr>
        </p:nvSpPr>
        <p:spPr>
          <a:xfrm>
            <a:off x="838200" y="4211782"/>
            <a:ext cx="10515600" cy="2057204"/>
          </a:xfrm>
        </p:spPr>
        <p:txBody>
          <a:bodyPr>
            <a:noAutofit/>
          </a:bodyPr>
          <a:lstStyle/>
          <a:p>
            <a:pPr marL="0" indent="0" algn="just">
              <a:buNone/>
            </a:pPr>
            <a:endParaRPr lang="en-US" sz="2400" dirty="0">
              <a:latin typeface="Century Gothic" panose="020B0502020202020204" pitchFamily="34" charset="0"/>
            </a:endParaRPr>
          </a:p>
          <a:p>
            <a:pPr marL="0" indent="0" algn="just">
              <a:buNone/>
            </a:pPr>
            <a:endParaRPr lang="en-US" sz="2400" dirty="0">
              <a:latin typeface="Century Gothic" panose="020B0502020202020204" pitchFamily="34" charset="0"/>
            </a:endParaRPr>
          </a:p>
          <a:p>
            <a:pPr marL="0" indent="0" algn="just">
              <a:buNone/>
            </a:pPr>
            <a:r>
              <a:rPr lang="en-US" sz="2400" dirty="0">
                <a:latin typeface="Century Gothic" panose="020B0502020202020204" pitchFamily="34" charset="0"/>
              </a:rPr>
              <a:t>Bu </a:t>
            </a:r>
            <a:r>
              <a:rPr lang="en-US" sz="2400" dirty="0" err="1">
                <a:latin typeface="Century Gothic" panose="020B0502020202020204" pitchFamily="34" charset="0"/>
              </a:rPr>
              <a:t>sunum</a:t>
            </a:r>
            <a:r>
              <a:rPr lang="en-US" sz="2400" dirty="0">
                <a:latin typeface="Century Gothic" panose="020B0502020202020204" pitchFamily="34" charset="0"/>
              </a:rPr>
              <a:t>, </a:t>
            </a:r>
            <a:r>
              <a:rPr lang="tr-TR" sz="2400" dirty="0">
                <a:latin typeface="Century Gothic" panose="020B0502020202020204" pitchFamily="34" charset="0"/>
              </a:rPr>
              <a:t>“Guidelines for Grant Applicants” başlıklı İngilizce belge</a:t>
            </a:r>
            <a:r>
              <a:rPr lang="en-US" sz="2400" dirty="0">
                <a:latin typeface="Century Gothic" panose="020B0502020202020204" pitchFamily="34" charset="0"/>
              </a:rPr>
              <a:t> </a:t>
            </a:r>
            <a:r>
              <a:rPr lang="en-US" sz="2400" dirty="0" err="1">
                <a:latin typeface="Century Gothic" panose="020B0502020202020204" pitchFamily="34" charset="0"/>
              </a:rPr>
              <a:t>referans</a:t>
            </a:r>
            <a:r>
              <a:rPr lang="en-US" sz="2400" dirty="0">
                <a:latin typeface="Century Gothic" panose="020B0502020202020204" pitchFamily="34" charset="0"/>
              </a:rPr>
              <a:t> </a:t>
            </a:r>
            <a:r>
              <a:rPr lang="en-US" sz="2400" dirty="0" err="1">
                <a:latin typeface="Century Gothic" panose="020B0502020202020204" pitchFamily="34" charset="0"/>
              </a:rPr>
              <a:t>alınarak</a:t>
            </a:r>
            <a:r>
              <a:rPr lang="tr-TR" sz="2400" dirty="0">
                <a:latin typeface="Century Gothic" panose="020B0502020202020204" pitchFamily="34" charset="0"/>
              </a:rPr>
              <a:t> bilgi amaçlı hazırlanmış</a:t>
            </a:r>
            <a:r>
              <a:rPr lang="en-US" sz="2400" dirty="0" err="1">
                <a:latin typeface="Century Gothic" panose="020B0502020202020204" pitchFamily="34" charset="0"/>
              </a:rPr>
              <a:t>tır</a:t>
            </a:r>
            <a:r>
              <a:rPr lang="en-US" sz="2400" dirty="0">
                <a:latin typeface="Century Gothic" panose="020B0502020202020204" pitchFamily="34" charset="0"/>
              </a:rPr>
              <a:t>. U</a:t>
            </a:r>
            <a:r>
              <a:rPr lang="tr-TR" sz="2400" dirty="0">
                <a:latin typeface="Century Gothic" panose="020B0502020202020204" pitchFamily="34" charset="0"/>
              </a:rPr>
              <a:t>yuşmazlık</a:t>
            </a:r>
            <a:r>
              <a:rPr lang="en-US" sz="2400" dirty="0">
                <a:latin typeface="Century Gothic" panose="020B0502020202020204" pitchFamily="34" charset="0"/>
              </a:rPr>
              <a:t>lar</a:t>
            </a:r>
            <a:r>
              <a:rPr lang="tr-TR" sz="2400" dirty="0">
                <a:latin typeface="Century Gothic" panose="020B0502020202020204" pitchFamily="34" charset="0"/>
              </a:rPr>
              <a:t> olması durumunda</a:t>
            </a:r>
            <a:r>
              <a:rPr lang="en-US" sz="2400" dirty="0">
                <a:latin typeface="Century Gothic" panose="020B0502020202020204" pitchFamily="34" charset="0"/>
              </a:rPr>
              <a:t> </a:t>
            </a:r>
            <a:r>
              <a:rPr lang="en-US" sz="2400" dirty="0" err="1">
                <a:latin typeface="Century Gothic" panose="020B0502020202020204" pitchFamily="34" charset="0"/>
              </a:rPr>
              <a:t>söz</a:t>
            </a:r>
            <a:r>
              <a:rPr lang="en-US" sz="2400" dirty="0">
                <a:latin typeface="Century Gothic" panose="020B0502020202020204" pitchFamily="34" charset="0"/>
              </a:rPr>
              <a:t> </a:t>
            </a:r>
            <a:r>
              <a:rPr lang="en-US" sz="2400" dirty="0" err="1">
                <a:latin typeface="Century Gothic" panose="020B0502020202020204" pitchFamily="34" charset="0"/>
              </a:rPr>
              <a:t>konusu</a:t>
            </a:r>
            <a:r>
              <a:rPr lang="tr-TR" sz="2400" dirty="0">
                <a:latin typeface="Century Gothic" panose="020B0502020202020204" pitchFamily="34" charset="0"/>
              </a:rPr>
              <a:t> İngilizce belge dikkate alınmalıdır.</a:t>
            </a:r>
            <a:endParaRPr lang="en-US" sz="2400" dirty="0">
              <a:latin typeface="Century Gothic" panose="020B0502020202020204" pitchFamily="34" charset="0"/>
            </a:endParaRPr>
          </a:p>
          <a:p>
            <a:pPr marL="0" indent="0" algn="just">
              <a:buNone/>
            </a:pPr>
            <a:endParaRPr lang="en-US" sz="2400" dirty="0">
              <a:latin typeface="Century Gothic" panose="020B0502020202020204" pitchFamily="34" charset="0"/>
            </a:endParaRPr>
          </a:p>
          <a:p>
            <a:pPr marL="0" indent="0" algn="just">
              <a:buNone/>
            </a:pPr>
            <a:endParaRPr lang="en-US" sz="2400" dirty="0">
              <a:latin typeface="Century Gothic" panose="020B0502020202020204" pitchFamily="34" charset="0"/>
            </a:endParaRPr>
          </a:p>
          <a:p>
            <a:endParaRPr lang="en-US" sz="2400" dirty="0"/>
          </a:p>
        </p:txBody>
      </p:sp>
    </p:spTree>
    <p:extLst>
      <p:ext uri="{BB962C8B-B14F-4D97-AF65-F5344CB8AC3E}">
        <p14:creationId xmlns:p14="http://schemas.microsoft.com/office/powerpoint/2010/main" val="37781332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12192000" cy="5148470"/>
          </a:xfrm>
          <a:prstGeom prst="rect">
            <a:avLst/>
          </a:prstGeom>
          <a:solidFill>
            <a:srgbClr val="02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807">
              <a:highlight>
                <a:srgbClr val="022859"/>
              </a:highlight>
            </a:endParaRPr>
          </a:p>
        </p:txBody>
      </p:sp>
      <p:sp>
        <p:nvSpPr>
          <p:cNvPr id="5" name="TextBox 4"/>
          <p:cNvSpPr txBox="1"/>
          <p:nvPr/>
        </p:nvSpPr>
        <p:spPr>
          <a:xfrm>
            <a:off x="3233733" y="2423261"/>
            <a:ext cx="5795963" cy="1015663"/>
          </a:xfrm>
          <a:prstGeom prst="rect">
            <a:avLst/>
          </a:prstGeom>
          <a:noFill/>
        </p:spPr>
        <p:txBody>
          <a:bodyPr wrap="square" rtlCol="0">
            <a:spAutoFit/>
          </a:bodyPr>
          <a:lstStyle/>
          <a:p>
            <a:pPr algn="ctr"/>
            <a:r>
              <a:rPr lang="en-US" sz="2000" b="1" dirty="0">
                <a:solidFill>
                  <a:schemeClr val="bg1"/>
                </a:solidFill>
                <a:latin typeface="Century Gothic" panose="020B0502020202020204" pitchFamily="34" charset="0"/>
              </a:rPr>
              <a:t>İKLİM DEĞİŞİKLİĞİNE UYUM HİBE PROGRAMI </a:t>
            </a:r>
          </a:p>
          <a:p>
            <a:pPr algn="ctr"/>
            <a:r>
              <a:rPr lang="en-US" sz="2000" dirty="0">
                <a:solidFill>
                  <a:schemeClr val="bg1"/>
                </a:solidFill>
                <a:latin typeface="Century Gothic" panose="020B0502020202020204" pitchFamily="34" charset="0"/>
              </a:rPr>
              <a:t>CLIMATE CHANGE ADAPTATION GRANT PROGRAMME (CCAGP)</a:t>
            </a:r>
          </a:p>
        </p:txBody>
      </p:sp>
      <p:cxnSp>
        <p:nvCxnSpPr>
          <p:cNvPr id="7" name="Straight Connector 6">
            <a:extLst>
              <a:ext uri="{FF2B5EF4-FFF2-40B4-BE49-F238E27FC236}">
                <a16:creationId xmlns:a16="http://schemas.microsoft.com/office/drawing/2014/main" id="{4EB75BBC-08D2-4E8C-A8CD-8B4645ED097E}"/>
              </a:ext>
            </a:extLst>
          </p:cNvPr>
          <p:cNvCxnSpPr>
            <a:cxnSpLocks/>
          </p:cNvCxnSpPr>
          <p:nvPr/>
        </p:nvCxnSpPr>
        <p:spPr>
          <a:xfrm>
            <a:off x="3233744" y="3429000"/>
            <a:ext cx="5724525"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452491" y="3570901"/>
            <a:ext cx="5287025" cy="400110"/>
          </a:xfrm>
          <a:prstGeom prst="rect">
            <a:avLst/>
          </a:prstGeom>
          <a:noFill/>
        </p:spPr>
        <p:txBody>
          <a:bodyPr wrap="none" rtlCol="0" anchor="t">
            <a:spAutoFit/>
          </a:bodyPr>
          <a:lstStyle/>
          <a:p>
            <a:pPr algn="ctr"/>
            <a:r>
              <a:rPr lang="tr-TR" sz="2000" b="1" dirty="0">
                <a:solidFill>
                  <a:schemeClr val="bg1"/>
                </a:solidFill>
                <a:latin typeface="Century Gothic" panose="020B0502020202020204" pitchFamily="34" charset="0"/>
                <a:cs typeface="Arial"/>
              </a:rPr>
              <a:t>Tam Başvuru Hazırlama Eğitimi, Mart 2022</a:t>
            </a:r>
          </a:p>
        </p:txBody>
      </p:sp>
    </p:spTree>
    <p:extLst>
      <p:ext uri="{BB962C8B-B14F-4D97-AF65-F5344CB8AC3E}">
        <p14:creationId xmlns:p14="http://schemas.microsoft.com/office/powerpoint/2010/main" val="333784598"/>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473AEDDBDA57498AB305FC1161CA1C" ma:contentTypeVersion="12" ma:contentTypeDescription="Create a new document." ma:contentTypeScope="" ma:versionID="41d4084b505171fd60ef92c18e3bd052">
  <xsd:schema xmlns:xsd="http://www.w3.org/2001/XMLSchema" xmlns:xs="http://www.w3.org/2001/XMLSchema" xmlns:p="http://schemas.microsoft.com/office/2006/metadata/properties" xmlns:ns2="1d2e3209-eccc-41cf-81b0-12d318abf62d" xmlns:ns3="5f69aa9b-70eb-4a51-803b-bd3c772fd38a" targetNamespace="http://schemas.microsoft.com/office/2006/metadata/properties" ma:root="true" ma:fieldsID="827445891a25538d1bb1dd4f6af17f38" ns2:_="" ns3:_="">
    <xsd:import namespace="1d2e3209-eccc-41cf-81b0-12d318abf62d"/>
    <xsd:import namespace="5f69aa9b-70eb-4a51-803b-bd3c772fd38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2e3209-eccc-41cf-81b0-12d318abf6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69aa9b-70eb-4a51-803b-bd3c772fd3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D7F1BE-DE39-4B07-BF8E-729469910D3D}">
  <ds:schemaRefs>
    <ds:schemaRef ds:uri="http://schemas.microsoft.com/sharepoint/v3/contenttype/forms"/>
  </ds:schemaRefs>
</ds:datastoreItem>
</file>

<file path=customXml/itemProps2.xml><?xml version="1.0" encoding="utf-8"?>
<ds:datastoreItem xmlns:ds="http://schemas.openxmlformats.org/officeDocument/2006/customXml" ds:itemID="{E2DDDA77-D8DB-4F06-AA79-FB9532023E10}">
  <ds:schemaRefs>
    <ds:schemaRef ds:uri="5f69aa9b-70eb-4a51-803b-bd3c772fd38a"/>
    <ds:schemaRef ds:uri="http://purl.org/dc/dcmitype/"/>
    <ds:schemaRef ds:uri="http://purl.org/dc/terms/"/>
    <ds:schemaRef ds:uri="http://schemas.microsoft.com/office/2006/documentManagement/types"/>
    <ds:schemaRef ds:uri="http://schemas.microsoft.com/office/2006/metadata/properties"/>
    <ds:schemaRef ds:uri="1d2e3209-eccc-41cf-81b0-12d318abf62d"/>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3C68CE0-7495-4278-8464-17EEE6BDB62E}">
  <ds:schemaRefs>
    <ds:schemaRef ds:uri="1d2e3209-eccc-41cf-81b0-12d318abf62d"/>
    <ds:schemaRef ds:uri="5f69aa9b-70eb-4a51-803b-bd3c772fd3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13304</TotalTime>
  <Words>7392</Words>
  <Application>Microsoft Office PowerPoint</Application>
  <PresentationFormat>Widescreen</PresentationFormat>
  <Paragraphs>743</Paragraphs>
  <Slides>99</Slides>
  <Notes>17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99</vt:i4>
      </vt:variant>
    </vt:vector>
  </HeadingPairs>
  <TitlesOfParts>
    <vt:vector size="109" baseType="lpstr">
      <vt:lpstr>Arial</vt:lpstr>
      <vt:lpstr>Arial Narrow</vt:lpstr>
      <vt:lpstr>Calibri</vt:lpstr>
      <vt:lpstr>Calibri Light</vt:lpstr>
      <vt:lpstr>Century Gothic</vt:lpstr>
      <vt:lpstr>Tahoma</vt:lpstr>
      <vt:lpstr>Times New Roman</vt:lpstr>
      <vt:lpstr>Wingdings</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Mantıksal Çerçeve Matrisi</vt:lpstr>
      <vt:lpstr>Hedef Seviyeleri</vt:lpstr>
      <vt:lpstr>PowerPoint Presentation</vt:lpstr>
      <vt:lpstr>Varsayımların MÇM’ne Yerleştirilmesi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Bütçe (İhale Eşik Değerleri)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ÖNEMLİ</vt:lpstr>
      <vt:lpstr>ÖNEMLİ</vt:lpstr>
      <vt:lpstr>ÖNEMLİ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Burcu Uysal</dc:creator>
  <cp:lastModifiedBy>Merve Elibirlik</cp:lastModifiedBy>
  <cp:revision>113</cp:revision>
  <dcterms:created xsi:type="dcterms:W3CDTF">2020-05-22T11:27:18Z</dcterms:created>
  <dcterms:modified xsi:type="dcterms:W3CDTF">2022-03-30T11:11:00Z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0x01010079473AEDDBDA57498AB305FC1161CA1C</vt:lpwstr>
  </property>
</Properties>
</file>